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 Attara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 d="100"/>
          <a:sy n="19" d="100"/>
        </p:scale>
        <p:origin x="-1048" y="-16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2194451" marR="0" lvl="1" indent="-100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2pPr>
            <a:lvl3pPr marL="4388900" marR="0" lvl="2" indent="-7399"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3pPr>
            <a:lvl4pPr marL="6583351" marR="0" lvl="3" indent="-47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4pPr>
            <a:lvl5pPr marL="8777801" marR="0" lvl="4" indent="-210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5pPr>
            <a:lvl6pPr marL="10972252" marR="0" lvl="5" indent="-12151"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6pPr>
            <a:lvl7pPr marL="13166703" marR="0" lvl="6" indent="-9503"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7pPr>
            <a:lvl8pPr marL="15361152" marR="0" lvl="7" indent="-6852"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8pPr>
            <a:lvl9pPr marL="17555604" marR="0" lvl="8" indent="-4204"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2194451" marR="0" lvl="1" indent="-100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2pPr>
            <a:lvl3pPr marL="4388900" marR="0" lvl="2" indent="-7399"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3pPr>
            <a:lvl4pPr marL="6583351" marR="0" lvl="3" indent="-47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4pPr>
            <a:lvl5pPr marL="8777801" marR="0" lvl="4" indent="-210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5pPr>
            <a:lvl6pPr marL="10972252" marR="0" lvl="5" indent="-12151"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6pPr>
            <a:lvl7pPr marL="13166703" marR="0" lvl="6" indent="-9503"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7pPr>
            <a:lvl8pPr marL="15361152" marR="0" lvl="7" indent="-6852"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8pPr>
            <a:lvl9pPr marL="17555604" marR="0" lvl="8" indent="-4204"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1pPr>
            <a:lvl2pPr marL="2194451" marR="0" lvl="1" indent="-10050"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2pPr>
            <a:lvl3pPr marL="4388900" marR="0" lvl="2" indent="-7399"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3pPr>
            <a:lvl4pPr marL="6583351" marR="0" lvl="3" indent="-4750"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4pPr>
            <a:lvl5pPr marL="8777801" marR="0" lvl="4" indent="-2100"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5pPr>
            <a:lvl6pPr marL="10972252" marR="0" lvl="5" indent="-12151"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6pPr>
            <a:lvl7pPr marL="13166703" marR="0" lvl="6" indent="-9503"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7pPr>
            <a:lvl8pPr marL="15361152" marR="0" lvl="7" indent="-6852"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8pPr>
            <a:lvl9pPr marL="17555604" marR="0" lvl="8" indent="-4204" algn="l" rtl="0">
              <a:spcBef>
                <a:spcPts val="0"/>
              </a:spcBef>
              <a:buClr>
                <a:schemeClr val="dk1"/>
              </a:buClr>
              <a:buFont typeface="Calibri"/>
              <a:buNone/>
              <a:defRPr sz="5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2194451" marR="0" lvl="1" indent="-100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2pPr>
            <a:lvl3pPr marL="4388900" marR="0" lvl="2" indent="-7399"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3pPr>
            <a:lvl4pPr marL="6583351" marR="0" lvl="3" indent="-475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4pPr>
            <a:lvl5pPr marL="8777801" marR="0" lvl="4" indent="-2100"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5pPr>
            <a:lvl6pPr marL="10972252" marR="0" lvl="5" indent="-12151"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6pPr>
            <a:lvl7pPr marL="13166703" marR="0" lvl="6" indent="-9503"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7pPr>
            <a:lvl8pPr marL="15361152" marR="0" lvl="7" indent="-6852"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8pPr>
            <a:lvl9pPr marL="17555604" marR="0" lvl="8" indent="-4204" algn="l" rtl="0">
              <a:lnSpc>
                <a:spcPct val="100000"/>
              </a:lnSpc>
              <a:spcBef>
                <a:spcPts val="0"/>
              </a:spcBef>
              <a:spcAft>
                <a:spcPts val="0"/>
              </a:spcAft>
              <a:buClr>
                <a:schemeClr val="dk1"/>
              </a:buClr>
              <a:buFont typeface="Calibri"/>
              <a:buNone/>
              <a:defRPr sz="8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264069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5800" b="0" i="0" u="none" strike="noStrike" cap="none">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tandard 4 columns">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904187" y="6378480"/>
            <a:ext cx="10056899"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922341" y="5548748"/>
            <a:ext cx="10048800"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body" idx="3"/>
          </p:nvPr>
        </p:nvSpPr>
        <p:spPr>
          <a:xfrm>
            <a:off x="922337" y="14212512"/>
            <a:ext cx="10050599"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body" idx="4"/>
          </p:nvPr>
        </p:nvSpPr>
        <p:spPr>
          <a:xfrm>
            <a:off x="11587164" y="6378480"/>
            <a:ext cx="10048798"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5"/>
          </p:nvPr>
        </p:nvSpPr>
        <p:spPr>
          <a:xfrm>
            <a:off x="11587164" y="5548748"/>
            <a:ext cx="10048800"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body" idx="6"/>
          </p:nvPr>
        </p:nvSpPr>
        <p:spPr>
          <a:xfrm>
            <a:off x="22258339" y="6378480"/>
            <a:ext cx="10048800"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body" idx="7"/>
          </p:nvPr>
        </p:nvSpPr>
        <p:spPr>
          <a:xfrm>
            <a:off x="22250400" y="5548748"/>
            <a:ext cx="10058398"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8"/>
          </p:nvPr>
        </p:nvSpPr>
        <p:spPr>
          <a:xfrm>
            <a:off x="32914028" y="5548748"/>
            <a:ext cx="10046999"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9"/>
          </p:nvPr>
        </p:nvSpPr>
        <p:spPr>
          <a:xfrm>
            <a:off x="32914028" y="6378480"/>
            <a:ext cx="10046999"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body" idx="13"/>
          </p:nvPr>
        </p:nvSpPr>
        <p:spPr>
          <a:xfrm>
            <a:off x="32914028" y="14272737"/>
            <a:ext cx="10046999"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body" idx="14"/>
          </p:nvPr>
        </p:nvSpPr>
        <p:spPr>
          <a:xfrm>
            <a:off x="32914028" y="15011401"/>
            <a:ext cx="10052098"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body" idx="15"/>
          </p:nvPr>
        </p:nvSpPr>
        <p:spPr>
          <a:xfrm>
            <a:off x="32914028" y="25679401"/>
            <a:ext cx="10046999" cy="753900"/>
          </a:xfrm>
          <a:prstGeom prst="rect">
            <a:avLst/>
          </a:prstGeom>
          <a:noFill/>
          <a:ln>
            <a:noFill/>
          </a:ln>
        </p:spPr>
        <p:txBody>
          <a:bodyPr lIns="91425" tIns="91425" rIns="91425" bIns="91425" anchor="ctr" anchorCtr="0"/>
          <a:lstStyle>
            <a:lvl1pPr marL="0" marR="0" lvl="0" indent="0" algn="ctr" rtl="0">
              <a:lnSpc>
                <a:spcPct val="100000"/>
              </a:lnSpc>
              <a:spcBef>
                <a:spcPts val="740"/>
              </a:spcBef>
              <a:spcAft>
                <a:spcPts val="0"/>
              </a:spcAft>
              <a:buClr>
                <a:srgbClr val="2C3F71"/>
              </a:buClr>
              <a:buFont typeface="Arial"/>
              <a:buNone/>
              <a:defRPr sz="3700" b="1" i="0" u="sng" strike="noStrike" cap="none">
                <a:solidFill>
                  <a:srgbClr val="2C3F71"/>
                </a:solidFill>
                <a:latin typeface="Calibri"/>
                <a:ea typeface="Calibri"/>
                <a:cs typeface="Calibri"/>
                <a:sym typeface="Calibri"/>
              </a:defRPr>
            </a:lvl1pPr>
            <a:lvl2pPr marL="3565982" marR="0" lvl="1" indent="1177468" algn="l" rtl="0">
              <a:lnSpc>
                <a:spcPct val="100000"/>
              </a:lnSpc>
              <a:spcBef>
                <a:spcPts val="2700"/>
              </a:spcBef>
              <a:spcAft>
                <a:spcPts val="0"/>
              </a:spcAft>
              <a:buClr>
                <a:schemeClr val="dk1"/>
              </a:buClr>
              <a:buSzPct val="100000"/>
              <a:buFont typeface="Arial"/>
              <a:buChar char="–"/>
              <a:defRPr sz="13500" b="0" i="0" u="none" strike="noStrike" cap="none">
                <a:solidFill>
                  <a:schemeClr val="dk1"/>
                </a:solidFill>
                <a:latin typeface="Calibri"/>
                <a:ea typeface="Calibri"/>
                <a:cs typeface="Calibri"/>
                <a:sym typeface="Calibri"/>
              </a:defRPr>
            </a:lvl2pPr>
            <a:lvl3pPr marL="5486125" marR="0" lvl="2" indent="1105175" algn="l" rtl="0">
              <a:lnSpc>
                <a:spcPct val="100000"/>
              </a:lnSpc>
              <a:spcBef>
                <a:spcPts val="2320"/>
              </a:spcBef>
              <a:spcAft>
                <a:spcPts val="0"/>
              </a:spcAft>
              <a:buClr>
                <a:schemeClr val="dk1"/>
              </a:buClr>
              <a:buSzPct val="100000"/>
              <a:buFont typeface="Arial"/>
              <a:buChar char="•"/>
              <a:defRPr sz="11600" b="0" i="0" u="none" strike="noStrike" cap="none">
                <a:solidFill>
                  <a:schemeClr val="dk1"/>
                </a:solidFill>
                <a:latin typeface="Calibri"/>
                <a:ea typeface="Calibri"/>
                <a:cs typeface="Calibri"/>
                <a:sym typeface="Calibri"/>
              </a:defRPr>
            </a:lvl3pPr>
            <a:lvl4pPr marL="7680576" marR="0" lvl="3" indent="7141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4pPr>
            <a:lvl5pPr marL="9875026" marR="0" lvl="4" indent="72947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16"/>
          </p:nvPr>
        </p:nvSpPr>
        <p:spPr>
          <a:xfrm>
            <a:off x="32914028" y="26433446"/>
            <a:ext cx="10052098"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body" idx="17"/>
          </p:nvPr>
        </p:nvSpPr>
        <p:spPr>
          <a:xfrm>
            <a:off x="904187" y="14951551"/>
            <a:ext cx="10056899" cy="846298"/>
          </a:xfrm>
          <a:prstGeom prst="rect">
            <a:avLst/>
          </a:prstGeom>
          <a:noFill/>
          <a:ln>
            <a:noFill/>
          </a:ln>
        </p:spPr>
        <p:txBody>
          <a:bodyPr lIns="91425" tIns="91425" rIns="91425" bIns="91425" anchor="t" anchorCtr="0"/>
          <a:lstStyle>
            <a:lvl1pPr marL="0" marR="0" lvl="0" indent="0" algn="l" rtl="0">
              <a:lnSpc>
                <a:spcPct val="100000"/>
              </a:lnSpc>
              <a:spcBef>
                <a:spcPts val="500"/>
              </a:spcBef>
              <a:spcAft>
                <a:spcPts val="0"/>
              </a:spcAft>
              <a:buClr>
                <a:srgbClr val="2C3F71"/>
              </a:buClr>
              <a:buFont typeface="Arial"/>
              <a:buNone/>
              <a:defRPr sz="2500" b="0" i="0" u="none" strike="noStrike" cap="none">
                <a:solidFill>
                  <a:srgbClr val="2C3F71"/>
                </a:solidFill>
                <a:latin typeface="Times New Roman"/>
                <a:ea typeface="Times New Roman"/>
                <a:cs typeface="Times New Roman"/>
                <a:sym typeface="Times New Roman"/>
              </a:defRPr>
            </a:lvl1pPr>
            <a:lvl2pPr marL="1485825" marR="0" lvl="1" indent="-12057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2pPr>
            <a:lvl3pPr marL="2057295" marR="0" lvl="2" indent="-120545"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3pPr>
            <a:lvl4pPr marL="2685916" marR="0" lvl="3" indent="-177666"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4pPr>
            <a:lvl5pPr marL="3143092" marR="0" lvl="4" indent="157" algn="l" rtl="0">
              <a:lnSpc>
                <a:spcPct val="100000"/>
              </a:lnSpc>
              <a:spcBef>
                <a:spcPts val="500"/>
              </a:spcBef>
              <a:spcAft>
                <a:spcPts val="0"/>
              </a:spcAft>
              <a:buClr>
                <a:schemeClr val="dk1"/>
              </a:buClr>
              <a:buSzPct val="100000"/>
              <a:buFont typeface="Arial"/>
              <a:buChar char="»"/>
              <a:defRPr sz="2500" b="0" i="0" u="none" strike="noStrike" cap="none">
                <a:solidFill>
                  <a:schemeClr val="dk1"/>
                </a:solidFill>
                <a:latin typeface="Trebuchet MS"/>
                <a:ea typeface="Trebuchet MS"/>
                <a:cs typeface="Trebuchet MS"/>
                <a:sym typeface="Trebuchet MS"/>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18"/>
          </p:nvPr>
        </p:nvSpPr>
        <p:spPr>
          <a:xfrm>
            <a:off x="5932592" y="3383946"/>
            <a:ext cx="31998899" cy="1280099"/>
          </a:xfrm>
          <a:prstGeom prst="rect">
            <a:avLst/>
          </a:prstGeom>
          <a:noFill/>
          <a:ln>
            <a:noFill/>
          </a:ln>
        </p:spPr>
        <p:txBody>
          <a:bodyPr lIns="91425" tIns="91425" rIns="91425" bIns="91425" anchor="t" anchorCtr="0"/>
          <a:lstStyle>
            <a:lvl1pPr marL="0" marR="0" lvl="0" indent="0" algn="ctr" rtl="0">
              <a:lnSpc>
                <a:spcPct val="100000"/>
              </a:lnSpc>
              <a:spcBef>
                <a:spcPts val="1200"/>
              </a:spcBef>
              <a:spcAft>
                <a:spcPts val="0"/>
              </a:spcAft>
              <a:buClr>
                <a:schemeClr val="lt1"/>
              </a:buClr>
              <a:buFont typeface="Arial"/>
              <a:buNone/>
              <a:defRPr sz="6000" b="0" i="0" u="none" strike="noStrike" cap="none">
                <a:solidFill>
                  <a:schemeClr val="lt1"/>
                </a:solidFill>
                <a:latin typeface="Calibri"/>
                <a:ea typeface="Calibri"/>
                <a:cs typeface="Calibri"/>
                <a:sym typeface="Calibri"/>
              </a:defRPr>
            </a:lvl1pPr>
            <a:lvl2pPr marL="3565982" marR="0" lvl="1" indent="-1381582"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2pPr>
            <a:lvl3pPr marL="5486125" marR="0" lvl="2" indent="-1104624"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3pPr>
            <a:lvl4pPr marL="7680576" marR="0" lvl="3" indent="-1101976"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4pPr>
            <a:lvl5pPr marL="9875026" marR="0" lvl="4" indent="-1099325"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body" idx="19"/>
          </p:nvPr>
        </p:nvSpPr>
        <p:spPr>
          <a:xfrm>
            <a:off x="5932592" y="2103784"/>
            <a:ext cx="31998899" cy="1280099"/>
          </a:xfrm>
          <a:prstGeom prst="rect">
            <a:avLst/>
          </a:prstGeom>
          <a:noFill/>
          <a:ln>
            <a:noFill/>
          </a:ln>
        </p:spPr>
        <p:txBody>
          <a:bodyPr lIns="91425" tIns="91425" rIns="91425" bIns="91425" anchor="t" anchorCtr="1"/>
          <a:lstStyle>
            <a:lvl1pPr marL="0" marR="0" lvl="0" indent="0" algn="ctr" rtl="0">
              <a:lnSpc>
                <a:spcPct val="100000"/>
              </a:lnSpc>
              <a:spcBef>
                <a:spcPts val="1760"/>
              </a:spcBef>
              <a:spcAft>
                <a:spcPts val="0"/>
              </a:spcAft>
              <a:buClr>
                <a:schemeClr val="lt1"/>
              </a:buClr>
              <a:buFont typeface="Arial"/>
              <a:buNone/>
              <a:defRPr sz="8800" b="0" i="0" u="none" strike="noStrike" cap="none">
                <a:solidFill>
                  <a:schemeClr val="lt1"/>
                </a:solidFill>
                <a:latin typeface="Calibri"/>
                <a:ea typeface="Calibri"/>
                <a:cs typeface="Calibri"/>
                <a:sym typeface="Calibri"/>
              </a:defRPr>
            </a:lvl1pPr>
            <a:lvl2pPr marL="3565982" marR="0" lvl="1" indent="-1381582"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2pPr>
            <a:lvl3pPr marL="5486125" marR="0" lvl="2" indent="-1104624"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3pPr>
            <a:lvl4pPr marL="7680576" marR="0" lvl="3" indent="-1101976"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4pPr>
            <a:lvl5pPr marL="9875026" marR="0" lvl="4" indent="-1099325"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0"/>
          </p:nvPr>
        </p:nvSpPr>
        <p:spPr>
          <a:xfrm>
            <a:off x="5932592" y="465812"/>
            <a:ext cx="31998899" cy="1638000"/>
          </a:xfrm>
          <a:prstGeom prst="rect">
            <a:avLst/>
          </a:prstGeom>
          <a:noFill/>
          <a:ln>
            <a:noFill/>
          </a:ln>
        </p:spPr>
        <p:txBody>
          <a:bodyPr lIns="91425" tIns="91425" rIns="91425" bIns="91425" anchor="t" anchorCtr="1"/>
          <a:lstStyle>
            <a:lvl1pPr marL="0" marR="0" lvl="0" indent="0" algn="ctr" rtl="0">
              <a:lnSpc>
                <a:spcPct val="100000"/>
              </a:lnSpc>
              <a:spcBef>
                <a:spcPts val="2300"/>
              </a:spcBef>
              <a:spcAft>
                <a:spcPts val="0"/>
              </a:spcAft>
              <a:buClr>
                <a:schemeClr val="lt1"/>
              </a:buClr>
              <a:buFont typeface="Arial"/>
              <a:buNone/>
              <a:defRPr sz="11500" b="0" i="0" u="none" strike="noStrike" cap="none">
                <a:solidFill>
                  <a:schemeClr val="lt1"/>
                </a:solidFill>
                <a:latin typeface="Calibri"/>
                <a:ea typeface="Calibri"/>
                <a:cs typeface="Calibri"/>
                <a:sym typeface="Calibri"/>
              </a:defRPr>
            </a:lvl1pPr>
            <a:lvl2pPr marL="3565982" marR="0" lvl="1" indent="-1381582"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2pPr>
            <a:lvl3pPr marL="5486125" marR="0" lvl="2" indent="-1104624"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3pPr>
            <a:lvl4pPr marL="7680576" marR="0" lvl="3" indent="-1101976"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4pPr>
            <a:lvl5pPr marL="9875026" marR="0" lvl="4" indent="-1099325" algn="l" rtl="0">
              <a:lnSpc>
                <a:spcPct val="100000"/>
              </a:lnSpc>
              <a:spcBef>
                <a:spcPts val="1440"/>
              </a:spcBef>
              <a:spcAft>
                <a:spcPts val="0"/>
              </a:spcAft>
              <a:buClr>
                <a:schemeClr val="dk1"/>
              </a:buClr>
              <a:buFont typeface="Arial"/>
              <a:buNone/>
              <a:defRPr sz="7200" b="0" i="0" u="none" strike="noStrike" cap="none">
                <a:solidFill>
                  <a:schemeClr val="dk1"/>
                </a:solidFill>
                <a:latin typeface="Calibri"/>
                <a:ea typeface="Calibri"/>
                <a:cs typeface="Calibri"/>
                <a:sym typeface="Calibri"/>
              </a:defRPr>
            </a:lvl5pPr>
            <a:lvl6pPr marL="12069476" marR="0" lvl="5" indent="719424"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6pPr>
            <a:lvl7pPr marL="14263926" marR="0" lvl="6" indent="70937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7pPr>
            <a:lvl8pPr marL="16458377" marR="0" lvl="7" indent="724723"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8pPr>
            <a:lvl9pPr marL="18652828" marR="0" lvl="8" indent="727372" algn="l" rtl="0">
              <a:lnSpc>
                <a:spcPct val="100000"/>
              </a:lnSpc>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939AC"/>
            </a:gs>
            <a:gs pos="48000">
              <a:srgbClr val="A12DA1"/>
            </a:gs>
            <a:gs pos="100000">
              <a:srgbClr val="E1E7F4"/>
            </a:gs>
          </a:gsLst>
          <a:lin ang="16200038" scaled="0"/>
        </a:gradFill>
        <a:effectLst/>
      </p:bgPr>
    </p:bg>
    <p:spTree>
      <p:nvGrpSpPr>
        <p:cNvPr id="1" name="Shape 64"/>
        <p:cNvGrpSpPr/>
        <p:nvPr/>
      </p:nvGrpSpPr>
      <p:grpSpPr>
        <a:xfrm>
          <a:off x="0" y="0"/>
          <a:ext cx="0" cy="0"/>
          <a:chOff x="0" y="0"/>
          <a:chExt cx="0" cy="0"/>
        </a:xfrm>
      </p:grpSpPr>
      <p:sp>
        <p:nvSpPr>
          <p:cNvPr id="65" name="Shape 65"/>
          <p:cNvSpPr/>
          <p:nvPr/>
        </p:nvSpPr>
        <p:spPr>
          <a:xfrm>
            <a:off x="0" y="0"/>
            <a:ext cx="43891199" cy="4800600"/>
          </a:xfrm>
          <a:prstGeom prst="rect">
            <a:avLst/>
          </a:prstGeom>
          <a:solidFill>
            <a:srgbClr val="425EA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600" b="0" i="0" u="none" strike="noStrike" cap="none">
              <a:solidFill>
                <a:schemeClr val="dk1"/>
              </a:solidFill>
              <a:latin typeface="Calibri"/>
              <a:ea typeface="Calibri"/>
              <a:cs typeface="Calibri"/>
              <a:sym typeface="Calibri"/>
            </a:endParaRPr>
          </a:p>
        </p:txBody>
      </p:sp>
      <p:sp>
        <p:nvSpPr>
          <p:cNvPr id="66" name="Shape 66"/>
          <p:cNvSpPr/>
          <p:nvPr/>
        </p:nvSpPr>
        <p:spPr>
          <a:xfrm>
            <a:off x="0" y="4800600"/>
            <a:ext cx="43891199" cy="45600"/>
          </a:xfrm>
          <a:prstGeom prst="rect">
            <a:avLst/>
          </a:prstGeom>
          <a:solidFill>
            <a:srgbClr val="2C3F71"/>
          </a:solidFill>
          <a:ln w="152400" cap="flat" cmpd="sng">
            <a:solidFill>
              <a:srgbClr val="2C3F7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8600" b="0" i="0" u="none" strike="noStrike" cap="none">
              <a:solidFill>
                <a:schemeClr val="dk1"/>
              </a:solidFill>
              <a:latin typeface="Calibri"/>
              <a:ea typeface="Calibri"/>
              <a:cs typeface="Calibri"/>
              <a:sym typeface="Calibri"/>
            </a:endParaRPr>
          </a:p>
        </p:txBody>
      </p:sp>
      <p:sp>
        <p:nvSpPr>
          <p:cNvPr id="67" name="Shape 67"/>
          <p:cNvSpPr txBox="1"/>
          <p:nvPr/>
        </p:nvSpPr>
        <p:spPr>
          <a:xfrm>
            <a:off x="1567304" y="32315728"/>
            <a:ext cx="2514599" cy="336900"/>
          </a:xfrm>
          <a:prstGeom prst="rect">
            <a:avLst/>
          </a:prstGeom>
          <a:noFill/>
          <a:ln w="9525" cap="flat" cmpd="sng">
            <a:solidFill>
              <a:srgbClr val="2C3F71"/>
            </a:solidFill>
            <a:prstDash val="solid"/>
            <a:miter/>
            <a:headEnd type="none" w="med" len="med"/>
            <a:tailEnd type="none" w="med" len="med"/>
          </a:ln>
        </p:spPr>
        <p:txBody>
          <a:bodyPr lIns="91250" tIns="45600" rIns="91250" bIns="45600" anchor="t" anchorCtr="0">
            <a:noAutofit/>
          </a:bodyPr>
          <a:lstStyle/>
          <a:p>
            <a:pPr marL="0" marR="0" lvl="0" indent="0" algn="l" rtl="0">
              <a:lnSpc>
                <a:spcPct val="65000"/>
              </a:lnSpc>
              <a:spcBef>
                <a:spcPts val="0"/>
              </a:spcBef>
              <a:spcAft>
                <a:spcPts val="0"/>
              </a:spcAft>
              <a:buClr>
                <a:srgbClr val="BFBFBF"/>
              </a:buClr>
              <a:buSzPct val="25000"/>
              <a:buFont typeface="Arial"/>
              <a:buNone/>
            </a:pPr>
            <a:r>
              <a:rPr lang="en-US" sz="500" b="1" i="0" u="none" strike="noStrike" cap="none">
                <a:solidFill>
                  <a:srgbClr val="BFBFBF"/>
                </a:solidFill>
                <a:latin typeface="Arial"/>
                <a:ea typeface="Arial"/>
                <a:cs typeface="Arial"/>
                <a:sym typeface="Arial"/>
              </a:rPr>
              <a:t>RESEARCH POSTER PRESENTATION DESIGN © 2012</a:t>
            </a:r>
          </a:p>
          <a:p>
            <a:pPr marL="0" marR="0" lvl="0" indent="0" algn="l" rtl="0">
              <a:lnSpc>
                <a:spcPct val="65000"/>
              </a:lnSpc>
              <a:spcBef>
                <a:spcPts val="550"/>
              </a:spcBef>
              <a:spcAft>
                <a:spcPts val="0"/>
              </a:spcAft>
              <a:buClr>
                <a:srgbClr val="BFBFBF"/>
              </a:buClr>
              <a:buSzPct val="25000"/>
              <a:buFont typeface="Arial"/>
              <a:buNone/>
            </a:pPr>
            <a:r>
              <a:rPr lang="en-US" sz="1100" b="1" i="0" u="none" strike="noStrike" cap="none">
                <a:solidFill>
                  <a:srgbClr val="BFBFBF"/>
                </a:solidFill>
                <a:latin typeface="Arial"/>
                <a:ea typeface="Arial"/>
                <a:cs typeface="Arial"/>
                <a:sym typeface="Arial"/>
              </a:rPr>
              <a:t>www.PosterPresentations.com</a:t>
            </a:r>
          </a:p>
        </p:txBody>
      </p:sp>
      <p:sp>
        <p:nvSpPr>
          <p:cNvPr id="68" name="Shape 68"/>
          <p:cNvSpPr/>
          <p:nvPr/>
        </p:nvSpPr>
        <p:spPr>
          <a:xfrm>
            <a:off x="922337" y="5475144"/>
            <a:ext cx="10058398" cy="26736599"/>
          </a:xfrm>
          <a:prstGeom prst="roundRect">
            <a:avLst>
              <a:gd name="adj" fmla="val 9229"/>
            </a:avLst>
          </a:prstGeom>
          <a:gradFill>
            <a:gsLst>
              <a:gs pos="0">
                <a:srgbClr val="CDD2DE"/>
              </a:gs>
              <a:gs pos="100000">
                <a:srgbClr val="F3F5FA"/>
              </a:gs>
            </a:gsLst>
            <a:lin ang="16200038" scaled="0"/>
          </a:gradFill>
          <a:ln w="25400" cap="flat" cmpd="sng">
            <a:solidFill>
              <a:srgbClr val="2C3F71">
                <a:alpha val="57254"/>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8600" b="0" i="0" u="none" strike="noStrike" cap="none">
              <a:solidFill>
                <a:schemeClr val="lt1"/>
              </a:solidFill>
              <a:latin typeface="Calibri"/>
              <a:ea typeface="Calibri"/>
              <a:cs typeface="Calibri"/>
              <a:sym typeface="Calibri"/>
            </a:endParaRPr>
          </a:p>
        </p:txBody>
      </p:sp>
      <p:sp>
        <p:nvSpPr>
          <p:cNvPr id="69" name="Shape 69"/>
          <p:cNvSpPr/>
          <p:nvPr/>
        </p:nvSpPr>
        <p:spPr>
          <a:xfrm>
            <a:off x="11587692" y="5475144"/>
            <a:ext cx="10058398" cy="26736599"/>
          </a:xfrm>
          <a:prstGeom prst="roundRect">
            <a:avLst>
              <a:gd name="adj" fmla="val 9229"/>
            </a:avLst>
          </a:prstGeom>
          <a:gradFill>
            <a:gsLst>
              <a:gs pos="0">
                <a:srgbClr val="CDD2DE"/>
              </a:gs>
              <a:gs pos="100000">
                <a:srgbClr val="F3F5FA"/>
              </a:gs>
            </a:gsLst>
            <a:lin ang="16200038" scaled="0"/>
          </a:gradFill>
          <a:ln w="25400" cap="flat" cmpd="sng">
            <a:solidFill>
              <a:srgbClr val="2C3F71">
                <a:alpha val="57254"/>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8600" b="0" i="0" u="none" strike="noStrike" cap="none">
              <a:solidFill>
                <a:schemeClr val="lt1"/>
              </a:solidFill>
              <a:latin typeface="Calibri"/>
              <a:ea typeface="Calibri"/>
              <a:cs typeface="Calibri"/>
              <a:sym typeface="Calibri"/>
            </a:endParaRPr>
          </a:p>
        </p:txBody>
      </p:sp>
      <p:sp>
        <p:nvSpPr>
          <p:cNvPr id="70" name="Shape 70"/>
          <p:cNvSpPr/>
          <p:nvPr/>
        </p:nvSpPr>
        <p:spPr>
          <a:xfrm>
            <a:off x="22253045" y="5475144"/>
            <a:ext cx="10058398" cy="26736599"/>
          </a:xfrm>
          <a:prstGeom prst="roundRect">
            <a:avLst>
              <a:gd name="adj" fmla="val 9229"/>
            </a:avLst>
          </a:prstGeom>
          <a:gradFill>
            <a:gsLst>
              <a:gs pos="0">
                <a:srgbClr val="CDD2DE"/>
              </a:gs>
              <a:gs pos="100000">
                <a:srgbClr val="F3F5FA"/>
              </a:gs>
            </a:gsLst>
            <a:lin ang="16200038" scaled="0"/>
          </a:gradFill>
          <a:ln w="25400" cap="flat" cmpd="sng">
            <a:solidFill>
              <a:srgbClr val="2C3F71">
                <a:alpha val="57254"/>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8600" b="0" i="0" u="none" strike="noStrike" cap="none">
              <a:solidFill>
                <a:schemeClr val="lt1"/>
              </a:solidFill>
              <a:latin typeface="Calibri"/>
              <a:ea typeface="Calibri"/>
              <a:cs typeface="Calibri"/>
              <a:sym typeface="Calibri"/>
            </a:endParaRPr>
          </a:p>
        </p:txBody>
      </p:sp>
      <p:sp>
        <p:nvSpPr>
          <p:cNvPr id="71" name="Shape 71"/>
          <p:cNvSpPr/>
          <p:nvPr/>
        </p:nvSpPr>
        <p:spPr>
          <a:xfrm>
            <a:off x="32918400" y="5475144"/>
            <a:ext cx="10058398" cy="26736599"/>
          </a:xfrm>
          <a:prstGeom prst="roundRect">
            <a:avLst>
              <a:gd name="adj" fmla="val 9229"/>
            </a:avLst>
          </a:prstGeom>
          <a:gradFill>
            <a:gsLst>
              <a:gs pos="0">
                <a:srgbClr val="CDD2DE"/>
              </a:gs>
              <a:gs pos="100000">
                <a:srgbClr val="F3F5FA"/>
              </a:gs>
            </a:gsLst>
            <a:lin ang="16200038" scaled="0"/>
          </a:gradFill>
          <a:ln w="25400" cap="flat" cmpd="sng">
            <a:solidFill>
              <a:srgbClr val="2C3F71">
                <a:alpha val="57254"/>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8600" b="0" i="0" u="none" strike="noStrike" cap="none">
              <a:solidFill>
                <a:schemeClr val="lt1"/>
              </a:solidFill>
              <a:latin typeface="Calibri"/>
              <a:ea typeface="Calibri"/>
              <a:cs typeface="Calibri"/>
              <a:sym typeface="Calibri"/>
            </a:endParaRPr>
          </a:p>
        </p:txBody>
      </p:sp>
      <p:grpSp>
        <p:nvGrpSpPr>
          <p:cNvPr id="72" name="Shape 72"/>
          <p:cNvGrpSpPr/>
          <p:nvPr/>
        </p:nvGrpSpPr>
        <p:grpSpPr>
          <a:xfrm>
            <a:off x="-11225189" y="0"/>
            <a:ext cx="11018753" cy="32918400"/>
            <a:chOff x="-11225189" y="0"/>
            <a:chExt cx="11018753" cy="32918400"/>
          </a:xfrm>
        </p:grpSpPr>
        <p:sp>
          <p:nvSpPr>
            <p:cNvPr id="73" name="Shape 73"/>
            <p:cNvSpPr/>
            <p:nvPr/>
          </p:nvSpPr>
          <p:spPr>
            <a:xfrm>
              <a:off x="-11216135" y="0"/>
              <a:ext cx="11009699" cy="32918400"/>
            </a:xfrm>
            <a:prstGeom prst="rect">
              <a:avLst/>
            </a:prstGeom>
            <a:solidFill>
              <a:srgbClr val="0C0C0C"/>
            </a:solidFill>
            <a:ln>
              <a:noFill/>
            </a:ln>
          </p:spPr>
          <p:txBody>
            <a:bodyPr lIns="457200" tIns="457200" rIns="457200" bIns="0" anchor="t" anchorCtr="0">
              <a:noAutofit/>
            </a:bodyPr>
            <a:lstStyle/>
            <a:p>
              <a:pPr marL="0" marR="0" lvl="0" indent="0" algn="ctr" rtl="0">
                <a:lnSpc>
                  <a:spcPct val="100000"/>
                </a:lnSpc>
                <a:spcBef>
                  <a:spcPts val="0"/>
                </a:spcBef>
                <a:spcAft>
                  <a:spcPts val="0"/>
                </a:spcAft>
                <a:buClr>
                  <a:srgbClr val="FF0000"/>
                </a:buClr>
                <a:buSzPct val="25000"/>
                <a:buFont typeface="Trebuchet MS"/>
                <a:buNone/>
              </a:pPr>
              <a:r>
                <a:rPr lang="en-US" sz="3200" b="1" i="0" u="none" strike="noStrike" cap="none">
                  <a:solidFill>
                    <a:srgbClr val="FF0000"/>
                  </a:solidFill>
                  <a:latin typeface="Trebuchet MS"/>
                  <a:ea typeface="Trebuchet MS"/>
                  <a:cs typeface="Trebuchet MS"/>
                  <a:sym typeface="Trebuchet MS"/>
                </a:rPr>
                <a:t>(—THIS SIDEBAR DOES NOT PRINT—)</a:t>
              </a:r>
            </a:p>
            <a:p>
              <a:pPr marL="0" marR="0" lvl="0" indent="0" algn="ctr" rtl="0">
                <a:lnSpc>
                  <a:spcPct val="100000"/>
                </a:lnSpc>
                <a:spcBef>
                  <a:spcPts val="0"/>
                </a:spcBef>
                <a:spcAft>
                  <a:spcPts val="0"/>
                </a:spcAft>
                <a:buClr>
                  <a:schemeClr val="lt1"/>
                </a:buClr>
                <a:buSzPct val="25000"/>
                <a:buFont typeface="Trebuchet MS"/>
                <a:buNone/>
              </a:pPr>
              <a:r>
                <a:rPr lang="en-US" sz="4000" b="1" i="0" u="none" strike="noStrike" cap="none">
                  <a:solidFill>
                    <a:schemeClr val="lt1"/>
                  </a:solidFill>
                  <a:latin typeface="Trebuchet MS"/>
                  <a:ea typeface="Trebuchet MS"/>
                  <a:cs typeface="Trebuchet MS"/>
                  <a:sym typeface="Trebuchet MS"/>
                </a:rPr>
                <a:t>DESIGN GUIDE</a:t>
              </a:r>
            </a:p>
            <a:p>
              <a:pPr marL="0" marR="0" lvl="0" indent="0" algn="ctr" rtl="0">
                <a:lnSpc>
                  <a:spcPct val="100000"/>
                </a:lnSpc>
                <a:spcBef>
                  <a:spcPts val="0"/>
                </a:spcBef>
                <a:spcAft>
                  <a:spcPts val="0"/>
                </a:spcAft>
                <a:buClr>
                  <a:srgbClr val="000000"/>
                </a:buClr>
                <a:buFont typeface="Arial"/>
                <a:buNone/>
              </a:pPr>
              <a:endParaRPr sz="2800" b="1"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lt1"/>
                </a:buClr>
                <a:buSzPct val="25000"/>
                <a:buFont typeface="Trebuchet MS"/>
                <a:buNone/>
              </a:pPr>
              <a:r>
                <a:rPr lang="en-US" sz="2800" b="0" i="0" u="none" strike="noStrike" cap="non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marL="0" marR="0" lvl="0" indent="0" algn="l" rtl="0">
                <a:lnSpc>
                  <a:spcPct val="100000"/>
                </a:lnSpc>
                <a:spcBef>
                  <a:spcPts val="0"/>
                </a:spcBef>
                <a:spcAft>
                  <a:spcPts val="0"/>
                </a:spcAft>
                <a:buClr>
                  <a:srgbClr val="000000"/>
                </a:buClr>
                <a:buFont typeface="Arial"/>
                <a:buNone/>
              </a:pPr>
              <a:endParaRPr sz="28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lt1"/>
                </a:buClr>
                <a:buSzPct val="25000"/>
                <a:buFont typeface="Trebuchet MS"/>
                <a:buNone/>
              </a:pPr>
              <a:r>
                <a:rPr lang="en-US" sz="2800" b="0" i="0" u="none" strike="noStrike" cap="non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lang="en-US" sz="2800" b="1" i="0" u="none" strike="noStrike" cap="none">
                  <a:solidFill>
                    <a:srgbClr val="FFC000"/>
                  </a:solidFill>
                  <a:latin typeface="Trebuchet MS"/>
                  <a:ea typeface="Trebuchet MS"/>
                  <a:cs typeface="Trebuchet MS"/>
                  <a:sym typeface="Trebuchet MS"/>
                </a:rPr>
                <a:t>PosterPresentations.com</a:t>
              </a:r>
              <a:r>
                <a:rPr lang="en-US" sz="2800" b="1" i="0" u="none" strike="noStrike" cap="none">
                  <a:solidFill>
                    <a:schemeClr val="lt1"/>
                  </a:solidFill>
                  <a:latin typeface="Trebuchet MS"/>
                  <a:ea typeface="Trebuchet MS"/>
                  <a:cs typeface="Trebuchet MS"/>
                  <a:sym typeface="Trebuchet MS"/>
                </a:rPr>
                <a:t> </a:t>
              </a:r>
              <a:r>
                <a:rPr lang="en-US" sz="2800" b="0" i="0" u="none" strike="noStrike" cap="none">
                  <a:solidFill>
                    <a:schemeClr val="lt1"/>
                  </a:solidFill>
                  <a:latin typeface="Trebuchet MS"/>
                  <a:ea typeface="Trebuchet MS"/>
                  <a:cs typeface="Trebuchet MS"/>
                  <a:sym typeface="Trebuchet MS"/>
                </a:rPr>
                <a:t>and click on HELP DESK.</a:t>
              </a:r>
            </a:p>
            <a:p>
              <a:pPr marL="0" marR="0" lvl="0" indent="0" algn="l" rtl="0">
                <a:lnSpc>
                  <a:spcPct val="100000"/>
                </a:lnSpc>
                <a:spcBef>
                  <a:spcPts val="0"/>
                </a:spcBef>
                <a:spcAft>
                  <a:spcPts val="0"/>
                </a:spcAft>
                <a:buClr>
                  <a:srgbClr val="000000"/>
                </a:buClr>
                <a:buFont typeface="Arial"/>
                <a:buNone/>
              </a:pPr>
              <a:endParaRPr sz="28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lt1"/>
                </a:buClr>
                <a:buSzPct val="25000"/>
                <a:buFont typeface="Trebuchet MS"/>
                <a:buNone/>
              </a:pPr>
              <a:r>
                <a:rPr lang="en-US" sz="2800" b="0" i="0" u="none" strike="noStrike" cap="none">
                  <a:solidFill>
                    <a:schemeClr val="lt1"/>
                  </a:solidFill>
                  <a:latin typeface="Trebuchet MS"/>
                  <a:ea typeface="Trebuchet MS"/>
                  <a:cs typeface="Trebuchet MS"/>
                  <a:sym typeface="Trebuchet MS"/>
                </a:rPr>
                <a:t>When you are ready to print your poster, go online to PosterPresentations.com</a:t>
              </a:r>
              <a:br>
                <a:rPr lang="en-US" sz="2800" b="0" i="0" u="none" strike="noStrike" cap="none">
                  <a:solidFill>
                    <a:schemeClr val="lt1"/>
                  </a:solidFill>
                  <a:latin typeface="Trebuchet MS"/>
                  <a:ea typeface="Trebuchet MS"/>
                  <a:cs typeface="Trebuchet MS"/>
                  <a:sym typeface="Trebuchet MS"/>
                </a:rPr>
              </a:br>
              <a:endParaRPr lang="en-US" sz="2800" b="0" i="0" u="none" strike="noStrike" cap="none">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lt1"/>
                </a:buClr>
                <a:buSzPct val="25000"/>
                <a:buFont typeface="Trebuchet MS"/>
                <a:buNone/>
              </a:pPr>
              <a:r>
                <a:rPr lang="en-US" sz="2800" b="0" i="0" u="none" strike="noStrike" cap="none">
                  <a:solidFill>
                    <a:schemeClr val="lt1"/>
                  </a:solidFill>
                  <a:latin typeface="Trebuchet MS"/>
                  <a:ea typeface="Trebuchet MS"/>
                  <a:cs typeface="Trebuchet MS"/>
                  <a:sym typeface="Trebuchet MS"/>
                </a:rPr>
                <a:t>Need assistance? Call us at </a:t>
              </a:r>
              <a:r>
                <a:rPr lang="en-US" sz="2800" b="0" i="0" u="none" strike="noStrike" cap="none">
                  <a:solidFill>
                    <a:srgbClr val="FFC000"/>
                  </a:solidFill>
                  <a:latin typeface="Trebuchet MS"/>
                  <a:ea typeface="Trebuchet MS"/>
                  <a:cs typeface="Trebuchet MS"/>
                  <a:sym typeface="Trebuchet MS"/>
                </a:rPr>
                <a:t>1.510.649.3001</a:t>
              </a:r>
            </a:p>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FFFF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4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lt1"/>
                </a:buClr>
                <a:buSzPct val="25000"/>
                <a:buFont typeface="Trebuchet MS"/>
                <a:buNone/>
              </a:pPr>
              <a:r>
                <a:rPr lang="en-US" sz="4000" b="1" i="0" u="none" strike="noStrike" cap="none">
                  <a:solidFill>
                    <a:schemeClr val="lt1"/>
                  </a:solidFill>
                  <a:latin typeface="Trebuchet MS"/>
                  <a:ea typeface="Trebuchet MS"/>
                  <a:cs typeface="Trebuchet MS"/>
                  <a:sym typeface="Trebuchet MS"/>
                </a:rPr>
                <a:t>QUICK START</a:t>
              </a:r>
            </a:p>
            <a:p>
              <a:pPr marL="0" marR="0" lvl="0" indent="0" algn="ctr" rtl="0">
                <a:lnSpc>
                  <a:spcPct val="100000"/>
                </a:lnSpc>
                <a:spcBef>
                  <a:spcPts val="0"/>
                </a:spcBef>
                <a:spcAft>
                  <a:spcPts val="0"/>
                </a:spcAft>
                <a:buClr>
                  <a:srgbClr val="000000"/>
                </a:buClr>
                <a:buFont typeface="Arial"/>
                <a:buNone/>
              </a:pPr>
              <a:endParaRPr sz="32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Zoom in and out</a:t>
              </a:r>
            </a:p>
            <a:p>
              <a:pPr marL="1892300" marR="0" lvl="0" indent="-1892300" algn="l" rtl="0">
                <a:lnSpc>
                  <a:spcPct val="100000"/>
                </a:lnSpc>
                <a:spcBef>
                  <a:spcPts val="0"/>
                </a:spcBef>
                <a:spcAft>
                  <a:spcPts val="0"/>
                </a:spcAft>
                <a:buClr>
                  <a:schemeClr val="lt1"/>
                </a:buClr>
                <a:buSzPct val="25000"/>
                <a:buFont typeface="Trebuchet MS"/>
                <a:buNone/>
              </a:pPr>
              <a:r>
                <a:rPr lang="en-US" sz="2400" b="0" i="0" u="none" strike="noStrike" cap="none">
                  <a:solidFill>
                    <a:schemeClr val="lt1"/>
                  </a:solidFill>
                  <a:latin typeface="Trebuchet MS"/>
                  <a:ea typeface="Trebuchet MS"/>
                  <a:cs typeface="Trebuchet MS"/>
                  <a:sym typeface="Trebuchet MS"/>
                </a:rPr>
                <a:t>	</a:t>
              </a:r>
              <a:r>
                <a:rPr lang="en-US" sz="2400" b="0" i="0" u="none" strike="noStrike" cap="none">
                  <a:solidFill>
                    <a:srgbClr val="BFBFBF"/>
                  </a:solidFill>
                  <a:latin typeface="Trebuchet MS"/>
                  <a:ea typeface="Trebuchet MS"/>
                  <a:cs typeface="Trebuchet MS"/>
                  <a:sym typeface="Trebuchet MS"/>
                </a:rPr>
                <a:t>As you work on your poster zoom in and out to the level that is more comfortable to you. </a:t>
              </a:r>
            </a:p>
            <a:p>
              <a:pPr marL="1892300" marR="0" lvl="0" indent="-1892300" algn="l" rtl="0">
                <a:lnSpc>
                  <a:spcPct val="100000"/>
                </a:lnSpc>
                <a:spcBef>
                  <a:spcPts val="0"/>
                </a:spcBef>
                <a:spcAft>
                  <a:spcPts val="0"/>
                </a:spcAft>
                <a:buClr>
                  <a:srgbClr val="BFBFBF"/>
                </a:buClr>
                <a:buSzPct val="25000"/>
                <a:buFont typeface="Trebuchet MS"/>
                <a:buNone/>
              </a:pPr>
              <a:r>
                <a:rPr lang="en-US" sz="2400" b="1" i="0" u="none" strike="noStrike" cap="none">
                  <a:solidFill>
                    <a:srgbClr val="BFBFBF"/>
                  </a:solidFill>
                  <a:latin typeface="Trebuchet MS"/>
                  <a:ea typeface="Trebuchet MS"/>
                  <a:cs typeface="Trebuchet MS"/>
                  <a:sym typeface="Trebuchet MS"/>
                </a:rPr>
                <a:t>	</a:t>
              </a:r>
              <a:r>
                <a:rPr lang="en-US" sz="2400" b="0" i="0" u="none" strike="noStrike" cap="none">
                  <a:solidFill>
                    <a:srgbClr val="BFBFBF"/>
                  </a:solidFill>
                  <a:latin typeface="Trebuchet MS"/>
                  <a:ea typeface="Trebuchet MS"/>
                  <a:cs typeface="Trebuchet MS"/>
                  <a:sym typeface="Trebuchet MS"/>
                </a:rPr>
                <a:t>Go to VIEW &gt; ZOOM.</a:t>
              </a:r>
            </a:p>
            <a:p>
              <a:pPr marL="0" marR="0" lvl="0" indent="0" algn="l" rtl="0">
                <a:lnSpc>
                  <a:spcPct val="100000"/>
                </a:lnSpc>
                <a:spcBef>
                  <a:spcPts val="0"/>
                </a:spcBef>
                <a:spcAft>
                  <a:spcPts val="0"/>
                </a:spcAft>
                <a:buClr>
                  <a:srgbClr val="000000"/>
                </a:buClr>
                <a:buFont typeface="Arial"/>
                <a:buNone/>
              </a:pPr>
              <a:endParaRPr sz="2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Title, Authors, and Affiliations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FFC000"/>
                </a:buClr>
                <a:buSzPct val="25000"/>
                <a:buFont typeface="Trebuchet MS"/>
                <a:buNone/>
              </a:pPr>
              <a:r>
                <a:rPr lang="en-US" sz="2400" b="1" i="0" u="none" strike="noStrike" cap="none">
                  <a:solidFill>
                    <a:srgbClr val="FFC000"/>
                  </a:solidFill>
                  <a:latin typeface="Trebuchet MS"/>
                  <a:ea typeface="Trebuchet MS"/>
                  <a:cs typeface="Trebuchet MS"/>
                  <a:sym typeface="Trebuchet MS"/>
                </a:rPr>
                <a:t>TIP: </a:t>
              </a:r>
              <a:r>
                <a:rPr lang="en-US" sz="2400" b="0" i="0" u="none" strike="noStrike" cap="none">
                  <a:solidFill>
                    <a:srgbClr val="BFBFBF"/>
                  </a:solidFill>
                  <a:latin typeface="Trebuchet MS"/>
                  <a:ea typeface="Trebuchet MS"/>
                  <a:cs typeface="Trebuchet MS"/>
                  <a:sym typeface="Trebuchet MS"/>
                </a:rPr>
                <a:t>The font size of your title should be bigger than your name(s) and institution name(s).</a:t>
              </a:r>
            </a:p>
            <a:p>
              <a:pPr marL="0" marR="0" lvl="0" indent="0" algn="l" rtl="0">
                <a:lnSpc>
                  <a:spcPct val="100000"/>
                </a:lnSpc>
                <a:spcBef>
                  <a:spcPts val="0"/>
                </a:spcBef>
                <a:spcAft>
                  <a:spcPts val="0"/>
                </a:spcAft>
                <a:buClr>
                  <a:schemeClr val="lt1"/>
                </a:buClr>
                <a:buSzPct val="25000"/>
                <a:buFont typeface="Trebuchet MS"/>
                <a:buNone/>
              </a:pPr>
              <a:r>
                <a:rPr lang="en-US" sz="2800" b="1" i="0" u="none" strike="noStrike" cap="none">
                  <a:solidFill>
                    <a:schemeClr val="lt1"/>
                  </a:solidFill>
                  <a:latin typeface="Trebuchet MS"/>
                  <a:ea typeface="Trebuchet MS"/>
                  <a:cs typeface="Trebuchet MS"/>
                  <a:sym typeface="Trebuchet MS"/>
                </a:rPr>
                <a:t/>
              </a:r>
              <a:br>
                <a:rPr lang="en-US" sz="2800" b="1" i="0" u="none" strike="noStrike" cap="none">
                  <a:solidFill>
                    <a:schemeClr val="lt1"/>
                  </a:solidFill>
                  <a:latin typeface="Trebuchet MS"/>
                  <a:ea typeface="Trebuchet MS"/>
                  <a:cs typeface="Trebuchet MS"/>
                  <a:sym typeface="Trebuchet MS"/>
                </a:rPr>
              </a:br>
              <a:endParaRPr lang="en-US" sz="28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Adding Logos / Seals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FFC000"/>
                </a:buClr>
                <a:buSzPct val="25000"/>
                <a:buFont typeface="Trebuchet MS"/>
                <a:buNone/>
              </a:pPr>
              <a:r>
                <a:rPr lang="en-US" sz="2400" b="1" i="0" u="none" strike="noStrike" cap="none">
                  <a:solidFill>
                    <a:srgbClr val="FFC000"/>
                  </a:solidFill>
                  <a:latin typeface="Trebuchet MS"/>
                  <a:ea typeface="Trebuchet MS"/>
                  <a:cs typeface="Trebuchet MS"/>
                  <a:sym typeface="Trebuchet MS"/>
                </a:rPr>
                <a:t>TIP: </a:t>
              </a:r>
              <a:r>
                <a:rPr lang="en-US" sz="2400" b="0" i="0" u="none" strike="noStrike" cap="none">
                  <a:solidFill>
                    <a:srgbClr val="BFBFBF"/>
                  </a:solidFill>
                  <a:latin typeface="Trebuchet MS"/>
                  <a:ea typeface="Trebuchet MS"/>
                  <a:cs typeface="Trebuchet MS"/>
                  <a:sym typeface="Trebuchet MS"/>
                </a:rPr>
                <a:t>See if your school’s logo is available on our free poster templates page.</a:t>
              </a: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Photographs / Graphics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Font typeface="Arial"/>
                <a:buNone/>
              </a:pPr>
              <a:endParaRPr sz="28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Image Quality Check</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74" name="Shape 74"/>
            <p:cNvCxnSpPr/>
            <p:nvPr/>
          </p:nvCxnSpPr>
          <p:spPr>
            <a:xfrm>
              <a:off x="-11225189" y="8422500"/>
              <a:ext cx="10999799" cy="3299"/>
            </a:xfrm>
            <a:prstGeom prst="straightConnector1">
              <a:avLst/>
            </a:prstGeom>
            <a:noFill/>
            <a:ln w="9525" cap="flat" cmpd="sng">
              <a:solidFill>
                <a:srgbClr val="FFC000"/>
              </a:solidFill>
              <a:prstDash val="solid"/>
              <a:round/>
              <a:headEnd type="none" w="med" len="med"/>
              <a:tailEnd type="none" w="med" len="med"/>
            </a:ln>
          </p:spPr>
        </p:cxnSp>
        <p:pic>
          <p:nvPicPr>
            <p:cNvPr id="75" name="Shape 75"/>
            <p:cNvPicPr preferRelativeResize="0"/>
            <p:nvPr/>
          </p:nvPicPr>
          <p:blipFill rotWithShape="1">
            <a:blip r:embed="rId3">
              <a:alphaModFix/>
            </a:blip>
            <a:srcRect/>
            <a:stretch/>
          </p:blipFill>
          <p:spPr>
            <a:xfrm>
              <a:off x="-10740739" y="10261717"/>
              <a:ext cx="1597799" cy="1201798"/>
            </a:xfrm>
            <a:prstGeom prst="rect">
              <a:avLst/>
            </a:prstGeom>
            <a:noFill/>
            <a:ln>
              <a:noFill/>
            </a:ln>
          </p:spPr>
        </p:pic>
        <p:pic>
          <p:nvPicPr>
            <p:cNvPr id="76" name="Shape 76"/>
            <p:cNvPicPr preferRelativeResize="0"/>
            <p:nvPr/>
          </p:nvPicPr>
          <p:blipFill rotWithShape="1">
            <a:blip r:embed="rId4">
              <a:alphaModFix/>
            </a:blip>
            <a:srcRect/>
            <a:stretch/>
          </p:blipFill>
          <p:spPr>
            <a:xfrm>
              <a:off x="-10732764" y="15696926"/>
              <a:ext cx="9986700" cy="1053600"/>
            </a:xfrm>
            <a:prstGeom prst="rect">
              <a:avLst/>
            </a:prstGeom>
            <a:noFill/>
            <a:ln>
              <a:noFill/>
            </a:ln>
          </p:spPr>
        </p:pic>
        <p:grpSp>
          <p:nvGrpSpPr>
            <p:cNvPr id="77" name="Shape 77"/>
            <p:cNvGrpSpPr/>
            <p:nvPr/>
          </p:nvGrpSpPr>
          <p:grpSpPr>
            <a:xfrm>
              <a:off x="-9745088" y="23541503"/>
              <a:ext cx="7531156" cy="2120418"/>
              <a:chOff x="-4470426" y="11016657"/>
              <a:chExt cx="3470738" cy="974188"/>
            </a:xfrm>
          </p:grpSpPr>
          <p:grpSp>
            <p:nvGrpSpPr>
              <p:cNvPr id="78" name="Shape 78"/>
              <p:cNvGrpSpPr/>
              <p:nvPr/>
            </p:nvGrpSpPr>
            <p:grpSpPr>
              <a:xfrm>
                <a:off x="-2783365" y="11060443"/>
                <a:ext cx="624483" cy="893562"/>
                <a:chOff x="-3958696" y="11117435"/>
                <a:chExt cx="779435" cy="1280541"/>
              </a:xfrm>
            </p:grpSpPr>
            <p:pic>
              <p:nvPicPr>
                <p:cNvPr id="79" name="Shape 79"/>
                <p:cNvPicPr preferRelativeResize="0"/>
                <p:nvPr/>
              </p:nvPicPr>
              <p:blipFill rotWithShape="1">
                <a:blip r:embed="rId5">
                  <a:alphaModFix/>
                </a:blip>
                <a:srcRect/>
                <a:stretch/>
              </p:blipFill>
              <p:spPr>
                <a:xfrm>
                  <a:off x="-3948160" y="11117435"/>
                  <a:ext cx="768900" cy="1090798"/>
                </a:xfrm>
                <a:prstGeom prst="rect">
                  <a:avLst/>
                </a:prstGeom>
                <a:noFill/>
                <a:ln>
                  <a:noFill/>
                </a:ln>
              </p:spPr>
            </p:pic>
            <p:sp>
              <p:nvSpPr>
                <p:cNvPr id="80" name="Shape 80"/>
                <p:cNvSpPr txBox="1"/>
                <p:nvPr/>
              </p:nvSpPr>
              <p:spPr>
                <a:xfrm>
                  <a:off x="-3958696" y="12114178"/>
                  <a:ext cx="779398" cy="283798"/>
                </a:xfrm>
                <a:prstGeom prst="rect">
                  <a:avLst/>
                </a:prstGeom>
                <a:solidFill>
                  <a:schemeClr val="accent1"/>
                </a:solid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1600" b="1" i="0" u="none" strike="noStrike" cap="none">
                      <a:solidFill>
                        <a:schemeClr val="dk1"/>
                      </a:solidFill>
                      <a:latin typeface="Calibri"/>
                      <a:ea typeface="Calibri"/>
                      <a:cs typeface="Calibri"/>
                      <a:sym typeface="Calibri"/>
                    </a:rPr>
                    <a:t>ORIGINAL</a:t>
                  </a:r>
                </a:p>
              </p:txBody>
            </p:sp>
          </p:grpSp>
          <p:grpSp>
            <p:nvGrpSpPr>
              <p:cNvPr id="81" name="Shape 81"/>
              <p:cNvGrpSpPr/>
              <p:nvPr/>
            </p:nvGrpSpPr>
            <p:grpSpPr>
              <a:xfrm>
                <a:off x="-2033200" y="11061041"/>
                <a:ext cx="1033512" cy="893535"/>
                <a:chOff x="-2921738" y="11200127"/>
                <a:chExt cx="1420246" cy="1227889"/>
              </a:xfrm>
            </p:grpSpPr>
            <p:pic>
              <p:nvPicPr>
                <p:cNvPr id="82" name="Shape 82"/>
                <p:cNvPicPr preferRelativeResize="0"/>
                <p:nvPr/>
              </p:nvPicPr>
              <p:blipFill rotWithShape="1">
                <a:blip r:embed="rId5">
                  <a:alphaModFix/>
                </a:blip>
                <a:srcRect/>
                <a:stretch/>
              </p:blipFill>
              <p:spPr>
                <a:xfrm>
                  <a:off x="-2921738" y="11200127"/>
                  <a:ext cx="1420199" cy="1029599"/>
                </a:xfrm>
                <a:prstGeom prst="rect">
                  <a:avLst/>
                </a:prstGeom>
                <a:noFill/>
                <a:ln>
                  <a:noFill/>
                </a:ln>
              </p:spPr>
            </p:pic>
            <p:sp>
              <p:nvSpPr>
                <p:cNvPr id="83" name="Shape 83"/>
                <p:cNvSpPr txBox="1"/>
                <p:nvPr/>
              </p:nvSpPr>
              <p:spPr>
                <a:xfrm>
                  <a:off x="-2918991" y="12175417"/>
                  <a:ext cx="1417499" cy="252600"/>
                </a:xfrm>
                <a:prstGeom prst="rect">
                  <a:avLst/>
                </a:prstGeom>
                <a:solidFill>
                  <a:srgbClr val="FF0000"/>
                </a:solidFill>
                <a:ln>
                  <a:noFill/>
                </a:ln>
              </p:spPr>
              <p:txBody>
                <a:bodyPr lIns="457200" tIns="91425" rIns="457200" bIns="91425"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DISTORTED</a:t>
                  </a:r>
                </a:p>
              </p:txBody>
            </p:sp>
          </p:grpSp>
          <p:pic>
            <p:nvPicPr>
              <p:cNvPr id="84" name="Shape 84"/>
              <p:cNvPicPr preferRelativeResize="0"/>
              <p:nvPr/>
            </p:nvPicPr>
            <p:blipFill rotWithShape="1">
              <a:blip r:embed="rId6">
                <a:alphaModFix/>
              </a:blip>
              <a:srcRect/>
              <a:stretch/>
            </p:blipFill>
            <p:spPr>
              <a:xfrm>
                <a:off x="-4470426" y="11016657"/>
                <a:ext cx="1098600" cy="847798"/>
              </a:xfrm>
              <a:prstGeom prst="rect">
                <a:avLst/>
              </a:prstGeom>
              <a:noFill/>
              <a:ln>
                <a:noFill/>
              </a:ln>
            </p:spPr>
          </p:pic>
          <p:sp>
            <p:nvSpPr>
              <p:cNvPr id="85" name="Shape 85"/>
              <p:cNvSpPr txBox="1"/>
              <p:nvPr/>
            </p:nvSpPr>
            <p:spPr>
              <a:xfrm>
                <a:off x="-4440600" y="11665645"/>
                <a:ext cx="1035600" cy="325200"/>
              </a:xfrm>
              <a:prstGeom prst="rect">
                <a:avLst/>
              </a:prstGeom>
              <a:noFill/>
              <a:ln>
                <a:noFill/>
              </a:ln>
            </p:spPr>
            <p:txBody>
              <a:bodyPr lIns="457200" tIns="457200" rIns="457200" bIns="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600" b="0" i="0" u="none" strike="noStrike" cap="none">
                    <a:solidFill>
                      <a:schemeClr val="lt1"/>
                    </a:solidFill>
                    <a:latin typeface="Calibri"/>
                    <a:ea typeface="Calibri"/>
                    <a:cs typeface="Calibri"/>
                    <a:sym typeface="Calibri"/>
                  </a:rPr>
                  <a:t>Corner handles</a:t>
                </a:r>
              </a:p>
            </p:txBody>
          </p:sp>
        </p:grpSp>
        <p:grpSp>
          <p:nvGrpSpPr>
            <p:cNvPr id="86" name="Shape 86"/>
            <p:cNvGrpSpPr/>
            <p:nvPr/>
          </p:nvGrpSpPr>
          <p:grpSpPr>
            <a:xfrm>
              <a:off x="-10398895" y="27752051"/>
              <a:ext cx="9323055" cy="2453295"/>
              <a:chOff x="-4754996" y="12734142"/>
              <a:chExt cx="4296536" cy="1127121"/>
            </a:xfrm>
          </p:grpSpPr>
          <p:pic>
            <p:nvPicPr>
              <p:cNvPr id="87" name="Shape 87"/>
              <p:cNvPicPr preferRelativeResize="0"/>
              <p:nvPr/>
            </p:nvPicPr>
            <p:blipFill rotWithShape="1">
              <a:blip r:embed="rId7">
                <a:alphaModFix/>
              </a:blip>
              <a:srcRect/>
              <a:stretch/>
            </p:blipFill>
            <p:spPr>
              <a:xfrm>
                <a:off x="-4533346" y="12734142"/>
                <a:ext cx="1828800" cy="1117500"/>
              </a:xfrm>
              <a:prstGeom prst="rect">
                <a:avLst/>
              </a:prstGeom>
              <a:noFill/>
              <a:ln>
                <a:noFill/>
              </a:ln>
            </p:spPr>
          </p:pic>
          <p:pic>
            <p:nvPicPr>
              <p:cNvPr id="88" name="Shape 88"/>
              <p:cNvPicPr preferRelativeResize="0"/>
              <p:nvPr/>
            </p:nvPicPr>
            <p:blipFill rotWithShape="1">
              <a:blip r:embed="rId8">
                <a:alphaModFix/>
              </a:blip>
              <a:srcRect/>
              <a:stretch/>
            </p:blipFill>
            <p:spPr>
              <a:xfrm>
                <a:off x="-2456641" y="12737835"/>
                <a:ext cx="1828800" cy="1117499"/>
              </a:xfrm>
              <a:prstGeom prst="rect">
                <a:avLst/>
              </a:prstGeom>
              <a:noFill/>
              <a:ln>
                <a:noFill/>
              </a:ln>
            </p:spPr>
          </p:pic>
          <p:sp>
            <p:nvSpPr>
              <p:cNvPr id="89" name="Shape 89"/>
              <p:cNvSpPr txBox="1"/>
              <p:nvPr/>
            </p:nvSpPr>
            <p:spPr>
              <a:xfrm rot="-5400000">
                <a:off x="-5235746" y="13214987"/>
                <a:ext cx="1117500" cy="156000"/>
              </a:xfrm>
              <a:prstGeom prst="rect">
                <a:avLst/>
              </a:prstGeom>
              <a:noFill/>
              <a:ln>
                <a:noFill/>
              </a:ln>
            </p:spPr>
            <p:txBody>
              <a:bodyPr lIns="91425" tIns="91425" rIns="91425" bIns="0" anchor="t" anchorCtr="0">
                <a:noAutofit/>
              </a:bodyPr>
              <a:lstStyle/>
              <a:p>
                <a:pPr marL="0" marR="0" lvl="0" indent="0" algn="ctr" rtl="0">
                  <a:lnSpc>
                    <a:spcPct val="100000"/>
                  </a:lnSpc>
                  <a:spcBef>
                    <a:spcPts val="0"/>
                  </a:spcBef>
                  <a:spcAft>
                    <a:spcPts val="0"/>
                  </a:spcAft>
                  <a:buClr>
                    <a:srgbClr val="92D050"/>
                  </a:buClr>
                  <a:buSzPct val="25000"/>
                  <a:buFont typeface="Calibri"/>
                  <a:buNone/>
                </a:pPr>
                <a:r>
                  <a:rPr lang="en-US" sz="1600" b="0" i="0" u="none" strike="noStrike" cap="none">
                    <a:solidFill>
                      <a:srgbClr val="92D050"/>
                    </a:solidFill>
                    <a:latin typeface="Calibri"/>
                    <a:ea typeface="Calibri"/>
                    <a:cs typeface="Calibri"/>
                    <a:sym typeface="Calibri"/>
                  </a:rPr>
                  <a:t>Good </a:t>
                </a:r>
                <a:r>
                  <a:rPr lang="en-US" sz="1600" b="0" i="0" u="none" strike="noStrike" cap="none">
                    <a:solidFill>
                      <a:schemeClr val="lt1"/>
                    </a:solidFill>
                    <a:latin typeface="Calibri"/>
                    <a:ea typeface="Calibri"/>
                    <a:cs typeface="Calibri"/>
                    <a:sym typeface="Calibri"/>
                  </a:rPr>
                  <a:t>printing quality</a:t>
                </a:r>
              </a:p>
            </p:txBody>
          </p:sp>
          <p:sp>
            <p:nvSpPr>
              <p:cNvPr id="90" name="Shape 90"/>
              <p:cNvSpPr txBox="1"/>
              <p:nvPr/>
            </p:nvSpPr>
            <p:spPr>
              <a:xfrm rot="-5400000">
                <a:off x="-1095210" y="13224514"/>
                <a:ext cx="1117500" cy="156000"/>
              </a:xfrm>
              <a:prstGeom prst="rect">
                <a:avLst/>
              </a:prstGeom>
              <a:noFill/>
              <a:ln>
                <a:noFill/>
              </a:ln>
            </p:spPr>
            <p:txBody>
              <a:bodyPr lIns="91425" tIns="91425" rIns="91425" bIns="0"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1600" b="0" i="0" u="none" strike="noStrike" cap="none">
                    <a:solidFill>
                      <a:srgbClr val="FF0000"/>
                    </a:solidFill>
                    <a:latin typeface="Calibri"/>
                    <a:ea typeface="Calibri"/>
                    <a:cs typeface="Calibri"/>
                    <a:sym typeface="Calibri"/>
                  </a:rPr>
                  <a:t>Bad </a:t>
                </a:r>
                <a:r>
                  <a:rPr lang="en-US" sz="1600" b="0" i="0" u="none" strike="noStrike" cap="none">
                    <a:solidFill>
                      <a:schemeClr val="lt1"/>
                    </a:solidFill>
                    <a:latin typeface="Calibri"/>
                    <a:ea typeface="Calibri"/>
                    <a:cs typeface="Calibri"/>
                    <a:sym typeface="Calibri"/>
                  </a:rPr>
                  <a:t>printing quality</a:t>
                </a:r>
              </a:p>
            </p:txBody>
          </p:sp>
        </p:grpSp>
      </p:grpSp>
      <p:grpSp>
        <p:nvGrpSpPr>
          <p:cNvPr id="91" name="Shape 91"/>
          <p:cNvGrpSpPr/>
          <p:nvPr/>
        </p:nvGrpSpPr>
        <p:grpSpPr>
          <a:xfrm>
            <a:off x="44157837" y="-55065"/>
            <a:ext cx="11062200" cy="32973601"/>
            <a:chOff x="44157837" y="-55065"/>
            <a:chExt cx="11062200" cy="32973601"/>
          </a:xfrm>
        </p:grpSpPr>
        <p:sp>
          <p:nvSpPr>
            <p:cNvPr id="92" name="Shape 92"/>
            <p:cNvSpPr/>
            <p:nvPr/>
          </p:nvSpPr>
          <p:spPr>
            <a:xfrm>
              <a:off x="44157837" y="-55065"/>
              <a:ext cx="11062200" cy="32973601"/>
            </a:xfrm>
            <a:prstGeom prst="rect">
              <a:avLst/>
            </a:prstGeom>
            <a:solidFill>
              <a:srgbClr val="0C0C0C"/>
            </a:solidFill>
            <a:ln>
              <a:noFill/>
            </a:ln>
          </p:spPr>
          <p:txBody>
            <a:bodyPr lIns="457200" tIns="457200" rIns="457200" bIns="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4000" b="1" i="0" u="none" strike="noStrike" cap="none">
                  <a:solidFill>
                    <a:schemeClr val="lt1"/>
                  </a:solidFill>
                  <a:latin typeface="Trebuchet MS"/>
                  <a:ea typeface="Trebuchet MS"/>
                  <a:cs typeface="Trebuchet MS"/>
                  <a:sym typeface="Trebuchet MS"/>
                </a:rPr>
                <a:t>QUICK START (cont.)</a:t>
              </a:r>
            </a:p>
            <a:p>
              <a:pPr marL="0" marR="0" lvl="0" indent="0" algn="ctr" rtl="0">
                <a:lnSpc>
                  <a:spcPct val="100000"/>
                </a:lnSpc>
                <a:spcBef>
                  <a:spcPts val="0"/>
                </a:spcBef>
                <a:spcAft>
                  <a:spcPts val="0"/>
                </a:spcAft>
                <a:buClr>
                  <a:srgbClr val="000000"/>
                </a:buClr>
                <a:buFont typeface="Arial"/>
                <a:buNone/>
              </a:pPr>
              <a:endParaRPr sz="36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How to change the template color theme</a:t>
              </a:r>
            </a:p>
            <a:p>
              <a:pPr marL="0" marR="0" lvl="2"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marL="0" marR="0" lvl="2" indent="0" algn="l" rtl="0">
                <a:lnSpc>
                  <a:spcPct val="100000"/>
                </a:lnSpc>
                <a:spcBef>
                  <a:spcPts val="0"/>
                </a:spcBef>
                <a:spcAft>
                  <a:spcPts val="0"/>
                </a:spcAft>
                <a:buClr>
                  <a:schemeClr val="lt1"/>
                </a:buClr>
                <a:buFont typeface="Calibri"/>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How to add Text</a:t>
              </a:r>
            </a:p>
            <a:p>
              <a:pPr marL="3265487" marR="0" lvl="2" indent="-1587"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marL="1518340" marR="0" lvl="2" indent="-7039"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 </a:t>
              </a:r>
              <a:r>
                <a:rPr lang="en-US" sz="3200" b="1" i="0" u="none" strike="noStrike" cap="none">
                  <a:solidFill>
                    <a:srgbClr val="FFC000"/>
                  </a:solidFill>
                  <a:latin typeface="Trebuchet MS"/>
                  <a:ea typeface="Trebuchet MS"/>
                  <a:cs typeface="Trebuchet MS"/>
                  <a:sym typeface="Trebuchet MS"/>
                </a:rPr>
                <a:t>Text size</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marL="1518340" marR="0" lvl="2" indent="-7039"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How to add Tables</a:t>
              </a:r>
            </a:p>
            <a:p>
              <a:pPr marL="1730375" marR="0" lvl="1" indent="-3175"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To add a table from scratch go to the INSERT menu and </a:t>
              </a:r>
              <a:br>
                <a:rPr lang="en-US" sz="2400" b="0" i="0" u="none" strike="noStrike" cap="none">
                  <a:solidFill>
                    <a:srgbClr val="BFBFBF"/>
                  </a:solidFill>
                  <a:latin typeface="Trebuchet MS"/>
                  <a:ea typeface="Trebuchet MS"/>
                  <a:cs typeface="Trebuchet MS"/>
                  <a:sym typeface="Trebuchet MS"/>
                </a:rPr>
              </a:br>
              <a:r>
                <a:rPr lang="en-US" sz="2400" b="0" i="0" u="none" strike="noStrike" cap="none">
                  <a:solidFill>
                    <a:srgbClr val="BFBFBF"/>
                  </a:solidFill>
                  <a:latin typeface="Trebuchet MS"/>
                  <a:ea typeface="Trebuchet MS"/>
                  <a:cs typeface="Trebuchet MS"/>
                  <a:sym typeface="Trebuchet MS"/>
                </a:rPr>
                <a:t>click on TABLE. A drop-down box will help you select rows and columns. </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Graphs / Charts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marL="0" marR="0" lvl="0" indent="0" algn="l" rtl="0">
                <a:lnSpc>
                  <a:spcPct val="100000"/>
                </a:lnSpc>
                <a:spcBef>
                  <a:spcPts val="0"/>
                </a:spcBef>
                <a:spcAft>
                  <a:spcPts val="0"/>
                </a:spcAft>
                <a:buClr>
                  <a:schemeClr val="lt1"/>
                </a:buClr>
                <a:buFont typeface="Calibri"/>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How to change the column configuration</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marL="0" marR="0" lvl="0" indent="0" algn="ctr" rtl="0">
                <a:lnSpc>
                  <a:spcPct val="100000"/>
                </a:lnSpc>
                <a:spcBef>
                  <a:spcPts val="0"/>
                </a:spcBef>
                <a:spcAft>
                  <a:spcPts val="0"/>
                </a:spcAft>
                <a:buClr>
                  <a:schemeClr val="lt1"/>
                </a:buClr>
                <a:buFont typeface="Calibri"/>
                <a:buNone/>
              </a:pPr>
              <a:endParaRPr sz="3200" b="1" i="0" u="none" strike="noStrike" cap="none">
                <a:solidFill>
                  <a:srgbClr val="FFC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How to remove the info bars</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rtl="0">
                <a:lnSpc>
                  <a:spcPct val="100000"/>
                </a:lnSpc>
                <a:spcBef>
                  <a:spcPts val="0"/>
                </a:spcBef>
                <a:spcAft>
                  <a:spcPts val="0"/>
                </a:spcAft>
                <a:buClr>
                  <a:schemeClr val="lt1"/>
                </a:buClr>
                <a:buFont typeface="Calibri"/>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Save your work</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Save your template as a PowerPoint document. For printing, save as PowerPoint of “Print-quality” PDF.</a:t>
              </a:r>
            </a:p>
            <a:p>
              <a:pPr marL="0" marR="0" lvl="0" indent="0" algn="l" rtl="0">
                <a:lnSpc>
                  <a:spcPct val="100000"/>
                </a:lnSpc>
                <a:spcBef>
                  <a:spcPts val="0"/>
                </a:spcBef>
                <a:spcAft>
                  <a:spcPts val="0"/>
                </a:spcAft>
                <a:buClr>
                  <a:schemeClr val="lt1"/>
                </a:buClr>
                <a:buFont typeface="Calibri"/>
                <a:buNone/>
              </a:pPr>
              <a:endParaRPr sz="2400" b="0" i="0" u="none" strike="noStrike" cap="none">
                <a:solidFill>
                  <a:srgbClr val="BFBFB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C000"/>
                </a:buClr>
                <a:buSzPct val="25000"/>
                <a:buFont typeface="Trebuchet MS"/>
                <a:buNone/>
              </a:pPr>
              <a:r>
                <a:rPr lang="en-US" sz="3200" b="1" i="0" u="none" strike="noStrike" cap="none">
                  <a:solidFill>
                    <a:srgbClr val="FFC000"/>
                  </a:solidFill>
                  <a:latin typeface="Trebuchet MS"/>
                  <a:ea typeface="Trebuchet MS"/>
                  <a:cs typeface="Trebuchet MS"/>
                  <a:sym typeface="Trebuchet MS"/>
                </a:rPr>
                <a:t>Print your poster</a:t>
              </a:r>
            </a:p>
            <a:p>
              <a:pPr marL="0" marR="0" lvl="0" indent="0" algn="l" rtl="0">
                <a:lnSpc>
                  <a:spcPct val="100000"/>
                </a:lnSpc>
                <a:spcBef>
                  <a:spcPts val="0"/>
                </a:spcBef>
                <a:spcAft>
                  <a:spcPts val="0"/>
                </a:spcAft>
                <a:buClr>
                  <a:srgbClr val="BFBFBF"/>
                </a:buClr>
                <a:buSzPct val="25000"/>
                <a:buFont typeface="Trebuchet MS"/>
                <a:buNone/>
              </a:pPr>
              <a:r>
                <a:rPr lang="en-US" sz="2400" b="0" i="0" u="none" strike="noStrike" cap="non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rtl="0">
                <a:lnSpc>
                  <a:spcPct val="100000"/>
                </a:lnSpc>
                <a:spcBef>
                  <a:spcPts val="0"/>
                </a:spcBef>
                <a:spcAft>
                  <a:spcPts val="0"/>
                </a:spcAft>
                <a:buClr>
                  <a:schemeClr val="lt1"/>
                </a:buClr>
                <a:buFont typeface="Calibri"/>
                <a:buNone/>
              </a:pPr>
              <a:endParaRPr sz="2800" b="0" i="0" u="none" strike="noStrike" cap="none">
                <a:solidFill>
                  <a:srgbClr val="BFBFBF"/>
                </a:solidFill>
                <a:latin typeface="Trebuchet MS"/>
                <a:ea typeface="Trebuchet MS"/>
                <a:cs typeface="Trebuchet MS"/>
                <a:sym typeface="Trebuchet MS"/>
              </a:endParaRPr>
            </a:p>
          </p:txBody>
        </p:sp>
        <p:pic>
          <p:nvPicPr>
            <p:cNvPr id="93" name="Shape 93"/>
            <p:cNvPicPr preferRelativeResize="0"/>
            <p:nvPr/>
          </p:nvPicPr>
          <p:blipFill rotWithShape="1">
            <a:blip r:embed="rId9">
              <a:alphaModFix/>
            </a:blip>
            <a:srcRect/>
            <a:stretch/>
          </p:blipFill>
          <p:spPr>
            <a:xfrm>
              <a:off x="46915678" y="3349444"/>
              <a:ext cx="5586300" cy="2063700"/>
            </a:xfrm>
            <a:prstGeom prst="rect">
              <a:avLst/>
            </a:prstGeom>
            <a:noFill/>
            <a:ln>
              <a:noFill/>
            </a:ln>
          </p:spPr>
        </p:pic>
        <p:pic>
          <p:nvPicPr>
            <p:cNvPr id="94" name="Shape 94"/>
            <p:cNvPicPr preferRelativeResize="0"/>
            <p:nvPr/>
          </p:nvPicPr>
          <p:blipFill rotWithShape="1">
            <a:blip r:embed="rId10">
              <a:alphaModFix/>
            </a:blip>
            <a:srcRect/>
            <a:stretch/>
          </p:blipFill>
          <p:spPr>
            <a:xfrm>
              <a:off x="44621818" y="7740039"/>
              <a:ext cx="2969699" cy="1370700"/>
            </a:xfrm>
            <a:prstGeom prst="rect">
              <a:avLst/>
            </a:prstGeom>
            <a:noFill/>
            <a:ln>
              <a:noFill/>
            </a:ln>
          </p:spPr>
        </p:pic>
        <p:pic>
          <p:nvPicPr>
            <p:cNvPr id="95" name="Shape 95"/>
            <p:cNvPicPr preferRelativeResize="0"/>
            <p:nvPr/>
          </p:nvPicPr>
          <p:blipFill rotWithShape="1">
            <a:blip r:embed="rId11">
              <a:alphaModFix/>
            </a:blip>
            <a:srcRect/>
            <a:stretch/>
          </p:blipFill>
          <p:spPr>
            <a:xfrm>
              <a:off x="44629618" y="12347263"/>
              <a:ext cx="1482300" cy="992097"/>
            </a:xfrm>
            <a:prstGeom prst="rect">
              <a:avLst/>
            </a:prstGeom>
            <a:noFill/>
            <a:ln>
              <a:noFill/>
            </a:ln>
          </p:spPr>
        </p:pic>
        <p:grpSp>
          <p:nvGrpSpPr>
            <p:cNvPr id="96" name="Shape 96"/>
            <p:cNvGrpSpPr/>
            <p:nvPr/>
          </p:nvGrpSpPr>
          <p:grpSpPr>
            <a:xfrm>
              <a:off x="44485220" y="29413149"/>
              <a:ext cx="10353784" cy="1265414"/>
              <a:chOff x="44200453" y="28362387"/>
              <a:chExt cx="9771408" cy="1090499"/>
            </a:xfrm>
          </p:grpSpPr>
          <p:sp>
            <p:nvSpPr>
              <p:cNvPr id="97" name="Shape 97"/>
              <p:cNvSpPr/>
              <p:nvPr/>
            </p:nvSpPr>
            <p:spPr>
              <a:xfrm>
                <a:off x="44200453" y="28362387"/>
                <a:ext cx="9771300" cy="1090499"/>
              </a:xfrm>
              <a:prstGeom prst="roundRect">
                <a:avLst>
                  <a:gd name="adj" fmla="val 16667"/>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8600" b="0" i="0" u="none" strike="noStrike" cap="none">
                  <a:solidFill>
                    <a:schemeClr val="lt1"/>
                  </a:solidFill>
                  <a:latin typeface="Calibri"/>
                  <a:ea typeface="Calibri"/>
                  <a:cs typeface="Calibri"/>
                  <a:sym typeface="Calibri"/>
                </a:endParaRPr>
              </a:p>
            </p:txBody>
          </p:sp>
          <p:pic>
            <p:nvPicPr>
              <p:cNvPr id="98" name="Shape 98" descr="http://t2.gstatic.com/images?q=tbn:ANd9GcR4APHC6TT9w54M2zn_pvCiBxUNcspYPoVxirLRphBoJabfSvu7zw"/>
              <p:cNvPicPr preferRelativeResize="0"/>
              <p:nvPr/>
            </p:nvPicPr>
            <p:blipFill rotWithShape="1">
              <a:blip r:embed="rId12">
                <a:alphaModFix/>
              </a:blip>
              <a:srcRect/>
              <a:stretch/>
            </p:blipFill>
            <p:spPr>
              <a:xfrm>
                <a:off x="44326393" y="28460718"/>
                <a:ext cx="914400" cy="914400"/>
              </a:xfrm>
              <a:prstGeom prst="rect">
                <a:avLst/>
              </a:prstGeom>
              <a:noFill/>
              <a:ln>
                <a:noFill/>
              </a:ln>
            </p:spPr>
          </p:pic>
          <p:sp>
            <p:nvSpPr>
              <p:cNvPr id="99" name="Shape 99"/>
              <p:cNvSpPr txBox="1"/>
              <p:nvPr/>
            </p:nvSpPr>
            <p:spPr>
              <a:xfrm>
                <a:off x="45300662" y="28552306"/>
                <a:ext cx="8671199" cy="7161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Trebuchet MS"/>
                  <a:buNone/>
                </a:pPr>
                <a:r>
                  <a:rPr lang="en-US" sz="2400" b="0" i="0" u="none" strike="noStrike" cap="none">
                    <a:solidFill>
                      <a:schemeClr val="dk2"/>
                    </a:solidFill>
                    <a:latin typeface="Trebuchet MS"/>
                    <a:ea typeface="Trebuchet MS"/>
                    <a:cs typeface="Trebuchet MS"/>
                    <a:sym typeface="Trebuchet MS"/>
                  </a:rPr>
                  <a:t>Student discounts are available on our Facebook page.</a:t>
                </a:r>
                <a:br>
                  <a:rPr lang="en-US" sz="2400" b="0" i="0" u="none" strike="noStrike" cap="none">
                    <a:solidFill>
                      <a:schemeClr val="dk2"/>
                    </a:solidFill>
                    <a:latin typeface="Trebuchet MS"/>
                    <a:ea typeface="Trebuchet MS"/>
                    <a:cs typeface="Trebuchet MS"/>
                    <a:sym typeface="Trebuchet MS"/>
                  </a:rPr>
                </a:br>
                <a:r>
                  <a:rPr lang="en-US" sz="2400" b="0" i="0" u="none" strike="noStrike" cap="none">
                    <a:solidFill>
                      <a:schemeClr val="dk2"/>
                    </a:solidFill>
                    <a:latin typeface="Trebuchet MS"/>
                    <a:ea typeface="Trebuchet MS"/>
                    <a:cs typeface="Trebuchet MS"/>
                    <a:sym typeface="Trebuchet MS"/>
                  </a:rPr>
                  <a:t>Go to </a:t>
                </a:r>
                <a:r>
                  <a:rPr lang="en-US" sz="2400" b="0" i="0" u="sng" strike="noStrike" cap="none">
                    <a:solidFill>
                      <a:schemeClr val="dk2"/>
                    </a:solidFill>
                    <a:latin typeface="Trebuchet MS"/>
                    <a:ea typeface="Trebuchet MS"/>
                    <a:cs typeface="Trebuchet MS"/>
                    <a:sym typeface="Trebuchet MS"/>
                  </a:rPr>
                  <a:t>PosterPresentations.com</a:t>
                </a:r>
                <a:r>
                  <a:rPr lang="en-US" sz="2400" b="0" i="0" u="none" strike="noStrike" cap="none">
                    <a:solidFill>
                      <a:schemeClr val="dk2"/>
                    </a:solidFill>
                    <a:latin typeface="Trebuchet MS"/>
                    <a:ea typeface="Trebuchet MS"/>
                    <a:cs typeface="Trebuchet MS"/>
                    <a:sym typeface="Trebuchet MS"/>
                  </a:rPr>
                  <a:t> and click on the FB icon. </a:t>
                </a:r>
              </a:p>
            </p:txBody>
          </p:sp>
        </p:grpSp>
        <p:sp>
          <p:nvSpPr>
            <p:cNvPr id="100" name="Shape 100"/>
            <p:cNvSpPr txBox="1"/>
            <p:nvPr/>
          </p:nvSpPr>
          <p:spPr>
            <a:xfrm>
              <a:off x="44262809" y="31169781"/>
              <a:ext cx="6870300" cy="1399500"/>
            </a:xfrm>
            <a:prstGeom prst="rect">
              <a:avLst/>
            </a:prstGeom>
            <a:noFill/>
            <a:ln>
              <a:noFill/>
            </a:ln>
          </p:spPr>
          <p:txBody>
            <a:bodyPr lIns="65300" tIns="32650" rIns="65300" bIns="32650" anchor="t" anchorCtr="0">
              <a:noAutofit/>
            </a:bodyPr>
            <a:lstStyle/>
            <a:p>
              <a:pPr marL="0" marR="0" lvl="0" indent="0" algn="l" rtl="0">
                <a:lnSpc>
                  <a:spcPct val="92857"/>
                </a:lnSpc>
                <a:spcBef>
                  <a:spcPts val="0"/>
                </a:spcBef>
                <a:spcAft>
                  <a:spcPts val="0"/>
                </a:spcAft>
                <a:buClr>
                  <a:schemeClr val="lt1"/>
                </a:buClr>
                <a:buSzPct val="25000"/>
                <a:buFont typeface="Calibri"/>
                <a:buNone/>
              </a:pPr>
              <a:r>
                <a:rPr lang="en-US" sz="2800" b="0" i="0" u="none" strike="noStrike" cap="none">
                  <a:solidFill>
                    <a:schemeClr val="lt1"/>
                  </a:solidFill>
                  <a:latin typeface="Calibri"/>
                  <a:ea typeface="Calibri"/>
                  <a:cs typeface="Calibri"/>
                  <a:sym typeface="Calibri"/>
                </a:rPr>
                <a:t>© 2013 PosterPresentations.com</a:t>
              </a:r>
              <a:br>
                <a:rPr lang="en-US" sz="2800" b="0" i="0" u="none" strike="noStrike" cap="none">
                  <a:solidFill>
                    <a:schemeClr val="lt1"/>
                  </a:solidFill>
                  <a:latin typeface="Calibri"/>
                  <a:ea typeface="Calibri"/>
                  <a:cs typeface="Calibri"/>
                  <a:sym typeface="Calibri"/>
                </a:rPr>
              </a:br>
              <a:r>
                <a:rPr lang="en-US" sz="2800" b="0" i="0" u="none" strike="noStrike" cap="none">
                  <a:solidFill>
                    <a:schemeClr val="lt1"/>
                  </a:solidFill>
                  <a:latin typeface="Calibri"/>
                  <a:ea typeface="Calibri"/>
                  <a:cs typeface="Calibri"/>
                  <a:sym typeface="Calibri"/>
                </a:rPr>
                <a:t>    </a:t>
              </a:r>
              <a:r>
                <a:rPr lang="en-US" sz="2400" b="0" i="0" u="none" strike="noStrike" cap="none">
                  <a:solidFill>
                    <a:schemeClr val="lt1"/>
                  </a:solidFill>
                  <a:latin typeface="Calibri"/>
                  <a:ea typeface="Calibri"/>
                  <a:cs typeface="Calibri"/>
                  <a:sym typeface="Calibri"/>
                </a:rPr>
                <a:t>2117 Fourth Street , Unit C        </a:t>
              </a:r>
            </a:p>
            <a:p>
              <a:pPr marL="0" marR="0" lvl="0" indent="0" algn="l" rtl="0">
                <a:lnSpc>
                  <a:spcPct val="108333"/>
                </a:lnSpc>
                <a:spcBef>
                  <a:spcPts val="0"/>
                </a:spcBef>
                <a:spcAft>
                  <a:spcPts val="0"/>
                </a:spcAft>
                <a:buClr>
                  <a:schemeClr val="lt1"/>
                </a:buClr>
                <a:buSzPct val="25000"/>
                <a:buFont typeface="Calibri"/>
                <a:buNone/>
              </a:pPr>
              <a:r>
                <a:rPr lang="en-US" sz="2400" b="0" i="0" u="none" strike="noStrike" cap="none">
                  <a:solidFill>
                    <a:schemeClr val="lt1"/>
                  </a:solidFill>
                  <a:latin typeface="Calibri"/>
                  <a:ea typeface="Calibri"/>
                  <a:cs typeface="Calibri"/>
                  <a:sym typeface="Calibri"/>
                </a:rPr>
                <a:t>     Berkeley CA </a:t>
              </a:r>
              <a:r>
                <a:rPr lang="en-US" sz="2000" b="0" i="0" u="none" strike="noStrike" cap="none">
                  <a:solidFill>
                    <a:schemeClr val="lt1"/>
                  </a:solidFill>
                  <a:latin typeface="Calibri"/>
                  <a:ea typeface="Calibri"/>
                  <a:cs typeface="Calibri"/>
                  <a:sym typeface="Calibri"/>
                </a:rPr>
                <a:t>94710</a:t>
              </a:r>
              <a:r>
                <a:rPr lang="en-US" sz="2400" b="0" i="0" u="none" strike="noStrike" cap="none">
                  <a:solidFill>
                    <a:schemeClr val="lt1"/>
                  </a:solidFill>
                  <a:latin typeface="Calibri"/>
                  <a:ea typeface="Calibri"/>
                  <a:cs typeface="Calibri"/>
                  <a:sym typeface="Calibri"/>
                </a:rPr>
                <a:t/>
              </a:r>
              <a:br>
                <a:rPr lang="en-US" sz="2400" b="0" i="0" u="none" strike="noStrike" cap="none">
                  <a:solidFill>
                    <a:schemeClr val="lt1"/>
                  </a:solidFill>
                  <a:latin typeface="Calibri"/>
                  <a:ea typeface="Calibri"/>
                  <a:cs typeface="Calibri"/>
                  <a:sym typeface="Calibri"/>
                </a:rPr>
              </a:br>
              <a:r>
                <a:rPr lang="en-US" sz="2400" b="0" i="0" u="none" strike="noStrike" cap="none">
                  <a:solidFill>
                    <a:schemeClr val="lt1"/>
                  </a:solidFill>
                  <a:latin typeface="Calibri"/>
                  <a:ea typeface="Calibri"/>
                  <a:cs typeface="Calibri"/>
                  <a:sym typeface="Calibri"/>
                </a:rPr>
                <a:t>    </a:t>
              </a:r>
              <a:r>
                <a:rPr lang="en-US" sz="2400" b="1" i="0" u="none" strike="noStrike" cap="none">
                  <a:solidFill>
                    <a:srgbClr val="FFFF00"/>
                  </a:solidFill>
                  <a:latin typeface="Calibri"/>
                  <a:ea typeface="Calibri"/>
                  <a:cs typeface="Calibri"/>
                  <a:sym typeface="Calibri"/>
                </a:rPr>
                <a:t>posterpresenter@gmail.com</a:t>
              </a:r>
            </a:p>
          </p:txBody>
        </p:sp>
      </p:gr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image" Target="../media/image34.png"/><Relationship Id="rId27" Type="http://schemas.openxmlformats.org/officeDocument/2006/relationships/image" Target="../media/image35.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F04AC"/>
            </a:gs>
            <a:gs pos="48000">
              <a:srgbClr val="620BAC"/>
            </a:gs>
            <a:gs pos="100000">
              <a:srgbClr val="E1E7F4"/>
            </a:gs>
          </a:gsLst>
          <a:lin ang="16200038" scaled="0"/>
        </a:gradFill>
        <a:effectLst/>
      </p:bgPr>
    </p:bg>
    <p:spTree>
      <p:nvGrpSpPr>
        <p:cNvPr id="1" name="Shape 259"/>
        <p:cNvGrpSpPr/>
        <p:nvPr/>
      </p:nvGrpSpPr>
      <p:grpSpPr>
        <a:xfrm>
          <a:off x="0" y="0"/>
          <a:ext cx="0" cy="0"/>
          <a:chOff x="0" y="0"/>
          <a:chExt cx="0" cy="0"/>
        </a:xfrm>
      </p:grpSpPr>
      <p:sp>
        <p:nvSpPr>
          <p:cNvPr id="260" name="Shape 260"/>
          <p:cNvSpPr txBox="1">
            <a:spLocks noGrp="1"/>
          </p:cNvSpPr>
          <p:nvPr>
            <p:ph type="body" idx="8"/>
          </p:nvPr>
        </p:nvSpPr>
        <p:spPr>
          <a:xfrm>
            <a:off x="11667660" y="20124900"/>
            <a:ext cx="10052098"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0" u="none" strike="noStrike" cap="none">
                <a:solidFill>
                  <a:srgbClr val="000000"/>
                </a:solidFill>
                <a:latin typeface="Trebuchet MS"/>
                <a:ea typeface="Trebuchet MS"/>
                <a:cs typeface="Trebuchet MS"/>
                <a:sym typeface="Trebuchet MS"/>
              </a:rPr>
              <a:t>Multiple Gate Mapping</a:t>
            </a:r>
          </a:p>
        </p:txBody>
      </p:sp>
      <p:sp>
        <p:nvSpPr>
          <p:cNvPr id="261" name="Shape 261"/>
          <p:cNvSpPr txBox="1">
            <a:spLocks noGrp="1"/>
          </p:cNvSpPr>
          <p:nvPr>
            <p:ph type="body" idx="9"/>
          </p:nvPr>
        </p:nvSpPr>
        <p:spPr>
          <a:xfrm>
            <a:off x="11852285" y="20596275"/>
            <a:ext cx="5017500" cy="2773499"/>
          </a:xfrm>
          <a:prstGeom prst="rect">
            <a:avLst/>
          </a:prstGeom>
          <a:noFill/>
          <a:ln>
            <a:noFill/>
          </a:ln>
        </p:spPr>
        <p:txBody>
          <a:bodyPr lIns="228575" tIns="228575" rIns="228575" bIns="228575" anchor="t" anchorCtr="0">
            <a:noAutofit/>
          </a:bodyPr>
          <a:lstStyle/>
          <a:p>
            <a:pPr marL="457200" marR="0" lvl="0"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Map multiple gate simultaneously and extract data</a:t>
            </a:r>
          </a:p>
          <a:p>
            <a:pPr marL="457200" marR="0" lvl="0"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Three optimization algorithms</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Independent Selection</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Dependent Selection</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Parametric-Aware Dependent Selection</a:t>
            </a:r>
          </a:p>
          <a:p>
            <a:pPr marL="0" marR="0" lvl="0" indent="0" algn="l" rtl="0">
              <a:lnSpc>
                <a:spcPct val="100000"/>
              </a:lnSpc>
              <a:spcBef>
                <a:spcPts val="0"/>
              </a:spcBef>
              <a:spcAft>
                <a:spcPts val="0"/>
              </a:spcAft>
              <a:buClr>
                <a:srgbClr val="2C3F71"/>
              </a:buClr>
              <a:buSzPct val="25000"/>
              <a:buFont typeface="Arial"/>
              <a:buNone/>
            </a:pPr>
            <a:endParaRPr sz="2800" b="0" i="0" u="none" strike="noStrike" cap="none">
              <a:solidFill>
                <a:srgbClr val="4A86E8"/>
              </a:solidFill>
              <a:latin typeface="Times New Roman"/>
              <a:ea typeface="Times New Roman"/>
              <a:cs typeface="Times New Roman"/>
              <a:sym typeface="Times New Roman"/>
            </a:endParaRPr>
          </a:p>
        </p:txBody>
      </p:sp>
      <p:sp>
        <p:nvSpPr>
          <p:cNvPr id="262" name="Shape 262"/>
          <p:cNvSpPr txBox="1">
            <a:spLocks noGrp="1"/>
          </p:cNvSpPr>
          <p:nvPr>
            <p:ph type="body" idx="13"/>
          </p:nvPr>
        </p:nvSpPr>
        <p:spPr>
          <a:xfrm>
            <a:off x="32920625" y="16354423"/>
            <a:ext cx="10046999"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C3F71"/>
              </a:buClr>
              <a:buSzPct val="25000"/>
              <a:buFont typeface="Arial"/>
              <a:buNone/>
            </a:pPr>
            <a:r>
              <a:rPr lang="en-US" sz="3600" b="1" i="0" u="none" strike="noStrike" cap="none">
                <a:solidFill>
                  <a:srgbClr val="000000"/>
                </a:solidFill>
                <a:latin typeface="Trebuchet MS"/>
                <a:ea typeface="Trebuchet MS"/>
                <a:cs typeface="Trebuchet MS"/>
                <a:sym typeface="Trebuchet MS"/>
              </a:rPr>
              <a:t>Conclusion</a:t>
            </a:r>
          </a:p>
        </p:txBody>
      </p:sp>
      <p:sp>
        <p:nvSpPr>
          <p:cNvPr id="263" name="Shape 263"/>
          <p:cNvSpPr txBox="1">
            <a:spLocks noGrp="1"/>
          </p:cNvSpPr>
          <p:nvPr>
            <p:ph type="body" idx="14"/>
          </p:nvPr>
        </p:nvSpPr>
        <p:spPr>
          <a:xfrm>
            <a:off x="11825875" y="25330168"/>
            <a:ext cx="5101800" cy="2069100"/>
          </a:xfrm>
          <a:prstGeom prst="rect">
            <a:avLst/>
          </a:prstGeom>
          <a:noFill/>
          <a:ln>
            <a:noFill/>
          </a:ln>
        </p:spPr>
        <p:txBody>
          <a:bodyPr lIns="228575" tIns="228575" rIns="228575" bIns="228575" anchor="t"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Randomly select gates in which their paths do not intersect</a:t>
            </a:r>
          </a:p>
        </p:txBody>
      </p:sp>
      <p:sp>
        <p:nvSpPr>
          <p:cNvPr id="264" name="Shape 264"/>
          <p:cNvSpPr txBox="1">
            <a:spLocks noGrp="1"/>
          </p:cNvSpPr>
          <p:nvPr>
            <p:ph type="body" idx="15"/>
          </p:nvPr>
        </p:nvSpPr>
        <p:spPr>
          <a:xfrm>
            <a:off x="33060575" y="22634100"/>
            <a:ext cx="9817500" cy="9117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C3F71"/>
              </a:buClr>
              <a:buSzPct val="25000"/>
              <a:buFont typeface="Arial"/>
              <a:buNone/>
            </a:pPr>
            <a:r>
              <a:rPr lang="en-US" sz="3600" b="1" i="0" u="none" strike="noStrike" cap="none">
                <a:solidFill>
                  <a:srgbClr val="000000"/>
                </a:solidFill>
                <a:latin typeface="Trebuchet MS"/>
                <a:ea typeface="Trebuchet MS"/>
                <a:cs typeface="Trebuchet MS"/>
                <a:sym typeface="Trebuchet MS"/>
              </a:rPr>
              <a:t>References</a:t>
            </a:r>
          </a:p>
        </p:txBody>
      </p:sp>
      <p:sp>
        <p:nvSpPr>
          <p:cNvPr id="265" name="Shape 265"/>
          <p:cNvSpPr txBox="1">
            <a:spLocks noGrp="1"/>
          </p:cNvSpPr>
          <p:nvPr>
            <p:ph type="body" idx="16"/>
          </p:nvPr>
        </p:nvSpPr>
        <p:spPr>
          <a:xfrm>
            <a:off x="32918075" y="22982662"/>
            <a:ext cx="10052098" cy="5698799"/>
          </a:xfrm>
          <a:prstGeom prst="rect">
            <a:avLst/>
          </a:prstGeom>
          <a:noFill/>
          <a:ln>
            <a:noFill/>
          </a:ln>
        </p:spPr>
        <p:txBody>
          <a:bodyPr lIns="228575" tIns="228575" rIns="228575" bIns="228575" anchor="t" anchorCtr="0">
            <a:noAutofit/>
          </a:bodyPr>
          <a:lstStyle/>
          <a:p>
            <a:pPr marL="0" marR="0" lvl="0" indent="0" algn="just" rtl="0">
              <a:lnSpc>
                <a:spcPct val="100000"/>
              </a:lnSpc>
              <a:spcBef>
                <a:spcPts val="0"/>
              </a:spcBef>
              <a:spcAft>
                <a:spcPts val="0"/>
              </a:spcAft>
              <a:buClr>
                <a:schemeClr val="dk1"/>
              </a:buClr>
              <a:buSzPct val="250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rgbClr val="000000"/>
                </a:solidFill>
                <a:latin typeface="Times New Roman"/>
                <a:ea typeface="Times New Roman"/>
                <a:cs typeface="Times New Roman"/>
                <a:sym typeface="Times New Roman"/>
              </a:rPr>
              <a:t>[1] Almasi, D., </a:t>
            </a:r>
            <a:r>
              <a:rPr lang="en-US" sz="2400" b="0" i="1" u="none" strike="noStrike" cap="none">
                <a:solidFill>
                  <a:srgbClr val="000000"/>
                </a:solidFill>
                <a:latin typeface="Times New Roman"/>
                <a:ea typeface="Times New Roman"/>
                <a:cs typeface="Times New Roman"/>
                <a:sym typeface="Times New Roman"/>
              </a:rPr>
              <a:t>Enhancing Hardware Security Using Spin Transfer Torque Logic</a:t>
            </a:r>
            <a:r>
              <a:rPr lang="en-US" sz="2400" b="0" i="0" u="none" strike="noStrike" cap="none">
                <a:solidFill>
                  <a:srgbClr val="000000"/>
                </a:solidFill>
                <a:latin typeface="Times New Roman"/>
                <a:ea typeface="Times New Roman"/>
                <a:cs typeface="Times New Roman"/>
                <a:sym typeface="Times New Roman"/>
              </a:rPr>
              <a:t>, in </a:t>
            </a:r>
            <a:r>
              <a:rPr lang="en-US" sz="2400" b="0" i="1" u="none" strike="noStrike" cap="none">
                <a:solidFill>
                  <a:srgbClr val="000000"/>
                </a:solidFill>
                <a:latin typeface="Times New Roman"/>
                <a:ea typeface="Times New Roman"/>
                <a:cs typeface="Times New Roman"/>
                <a:sym typeface="Times New Roman"/>
              </a:rPr>
              <a:t>Engineering of Embedded Electrical and Computer Systems</a:t>
            </a:r>
            <a:r>
              <a:rPr lang="en-US" sz="2400" b="0" i="0" u="none" strike="noStrike" cap="none">
                <a:solidFill>
                  <a:srgbClr val="000000"/>
                </a:solidFill>
                <a:latin typeface="Times New Roman"/>
                <a:ea typeface="Times New Roman"/>
                <a:cs typeface="Times New Roman"/>
                <a:sym typeface="Times New Roman"/>
              </a:rPr>
              <a:t>. 2015, San Francisco State University: San Francisco.</a:t>
            </a:r>
          </a:p>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rgbClr val="000000"/>
                </a:solidFill>
                <a:latin typeface="Times New Roman"/>
                <a:ea typeface="Times New Roman"/>
                <a:cs typeface="Times New Roman"/>
                <a:sym typeface="Times New Roman"/>
              </a:rPr>
              <a:t>[2] Mano, M. Morris and Kime. Charles R. </a:t>
            </a:r>
            <a:r>
              <a:rPr lang="en-US" sz="2400" b="0" i="1" u="none" strike="noStrike" cap="none">
                <a:solidFill>
                  <a:srgbClr val="000000"/>
                </a:solidFill>
                <a:latin typeface="Times New Roman"/>
                <a:ea typeface="Times New Roman"/>
                <a:cs typeface="Times New Roman"/>
                <a:sym typeface="Times New Roman"/>
              </a:rPr>
              <a:t>Logic and Computer Design Fundamentals</a:t>
            </a:r>
            <a:r>
              <a:rPr lang="en-US" sz="2400" b="0" i="0" u="none" strike="noStrike" cap="none">
                <a:solidFill>
                  <a:srgbClr val="000000"/>
                </a:solidFill>
                <a:latin typeface="Times New Roman"/>
                <a:ea typeface="Times New Roman"/>
                <a:cs typeface="Times New Roman"/>
                <a:sym typeface="Times New Roman"/>
              </a:rPr>
              <a:t>. New Jersey: Pearson Education, 2008. Book. </a:t>
            </a:r>
          </a:p>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rgbClr val="000000"/>
                </a:solidFill>
                <a:latin typeface="Times New Roman"/>
                <a:ea typeface="Times New Roman"/>
                <a:cs typeface="Times New Roman"/>
                <a:sym typeface="Times New Roman"/>
              </a:rPr>
              <a:t>[3] Winograd, T., et al., Preventing design reverse engineering with reconfigurable spin transfer torque LUT gates, in 17th International Symposium on Quality Electronic Design. 2016, IEEE: Santa Clara, CA. p. 242-247.</a:t>
            </a:r>
          </a:p>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rgbClr val="000000"/>
                </a:solidFill>
                <a:latin typeface="Times New Roman"/>
                <a:ea typeface="Times New Roman"/>
                <a:cs typeface="Times New Roman"/>
                <a:sym typeface="Times New Roman"/>
              </a:rPr>
              <a:t>[4] C. Augustine et. al., “Spin-Transfer Torque MRAMs for Low Power Memories: Perspective and Prospective,” IEEE Sensors Journal, vol. 12, no. 4, pp. 756 – 766, 2012.</a:t>
            </a:r>
          </a:p>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chemeClr val="dk1"/>
                </a:solidFill>
                <a:latin typeface="Times New Roman"/>
                <a:ea typeface="Times New Roman"/>
                <a:cs typeface="Times New Roman"/>
                <a:sym typeface="Times New Roman"/>
              </a:rPr>
              <a:t>[5] Almasi D., Mahmoodi, H. Homayoun, H. Salmani, H.  “Device and Circuit Optimizations for Spin Transfer Torque Reconfigurable Logic”  </a:t>
            </a:r>
          </a:p>
          <a:p>
            <a:pPr marL="0" marR="0" lvl="0" indent="0" algn="just" rtl="0">
              <a:lnSpc>
                <a:spcPct val="100000"/>
              </a:lnSpc>
              <a:spcBef>
                <a:spcPts val="0"/>
              </a:spcBef>
              <a:spcAft>
                <a:spcPts val="0"/>
              </a:spcAft>
              <a:buClr>
                <a:schemeClr val="dk1"/>
              </a:buClr>
              <a:buSzPct val="250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266" name="Shape 266"/>
          <p:cNvSpPr txBox="1">
            <a:spLocks noGrp="1"/>
          </p:cNvSpPr>
          <p:nvPr>
            <p:ph type="body" idx="18"/>
          </p:nvPr>
        </p:nvSpPr>
        <p:spPr>
          <a:xfrm>
            <a:off x="5946150" y="1972449"/>
            <a:ext cx="31998899" cy="25958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888888"/>
              </a:buClr>
              <a:buSzPct val="25000"/>
              <a:buFont typeface="Arial"/>
              <a:buNone/>
            </a:pPr>
            <a:r>
              <a:rPr lang="en-US" sz="3600" b="0" i="0" u="none" strike="noStrike" cap="none">
                <a:solidFill>
                  <a:schemeClr val="lt1"/>
                </a:solidFill>
                <a:latin typeface="Trebuchet MS"/>
                <a:ea typeface="Trebuchet MS"/>
                <a:cs typeface="Trebuchet MS"/>
                <a:sym typeface="Trebuchet MS"/>
              </a:rPr>
              <a:t>Brandon Leung</a:t>
            </a:r>
            <a:r>
              <a:rPr lang="en-US" sz="3600" b="0" i="0" u="none" strike="noStrike" cap="none" baseline="30000">
                <a:solidFill>
                  <a:schemeClr val="lt1"/>
                </a:solidFill>
                <a:latin typeface="Trebuchet MS"/>
                <a:ea typeface="Trebuchet MS"/>
                <a:cs typeface="Trebuchet MS"/>
                <a:sym typeface="Trebuchet MS"/>
              </a:rPr>
              <a:t>1</a:t>
            </a:r>
            <a:r>
              <a:rPr lang="en-US" sz="3600" b="0" i="0" u="none" strike="noStrike" cap="none">
                <a:solidFill>
                  <a:schemeClr val="lt1"/>
                </a:solidFill>
                <a:latin typeface="Trebuchet MS"/>
                <a:ea typeface="Trebuchet MS"/>
                <a:cs typeface="Trebuchet MS"/>
                <a:sym typeface="Trebuchet MS"/>
              </a:rPr>
              <a:t>, Yu Ting Huang</a:t>
            </a:r>
            <a:r>
              <a:rPr lang="en-US" sz="3600" b="0" i="0" u="none" strike="noStrike" cap="none" baseline="30000">
                <a:solidFill>
                  <a:schemeClr val="lt1"/>
                </a:solidFill>
                <a:latin typeface="Trebuchet MS"/>
                <a:ea typeface="Trebuchet MS"/>
                <a:cs typeface="Trebuchet MS"/>
                <a:sym typeface="Trebuchet MS"/>
              </a:rPr>
              <a:t>1</a:t>
            </a:r>
            <a:r>
              <a:rPr lang="en-US" sz="3600" b="0" i="0" u="none" strike="noStrike" cap="none">
                <a:solidFill>
                  <a:schemeClr val="lt1"/>
                </a:solidFill>
                <a:latin typeface="Trebuchet MS"/>
                <a:ea typeface="Trebuchet MS"/>
                <a:cs typeface="Trebuchet MS"/>
                <a:sym typeface="Trebuchet MS"/>
              </a:rPr>
              <a:t>, Fernando Lorenzo</a:t>
            </a:r>
            <a:r>
              <a:rPr lang="en-US" sz="3600" b="0" i="0" u="none" strike="noStrike" cap="none" baseline="30000">
                <a:solidFill>
                  <a:schemeClr val="lt1"/>
                </a:solidFill>
                <a:latin typeface="Trebuchet MS"/>
                <a:ea typeface="Trebuchet MS"/>
                <a:cs typeface="Trebuchet MS"/>
                <a:sym typeface="Trebuchet MS"/>
              </a:rPr>
              <a:t>1</a:t>
            </a:r>
            <a:r>
              <a:rPr lang="en-US" sz="3600" b="0" i="0" u="none" strike="noStrike" cap="none">
                <a:solidFill>
                  <a:schemeClr val="lt1"/>
                </a:solidFill>
                <a:latin typeface="Trebuchet MS"/>
                <a:ea typeface="Trebuchet MS"/>
                <a:cs typeface="Trebuchet MS"/>
                <a:sym typeface="Trebuchet MS"/>
              </a:rPr>
              <a:t>, Sergio Rodriguez</a:t>
            </a:r>
            <a:r>
              <a:rPr lang="en-US" sz="3600" b="0" i="0" u="none" strike="noStrike" cap="none" baseline="30000">
                <a:solidFill>
                  <a:schemeClr val="lt1"/>
                </a:solidFill>
                <a:latin typeface="Trebuchet MS"/>
                <a:ea typeface="Trebuchet MS"/>
                <a:cs typeface="Trebuchet MS"/>
                <a:sym typeface="Trebuchet MS"/>
              </a:rPr>
              <a:t>1</a:t>
            </a:r>
            <a:r>
              <a:rPr lang="en-US" sz="3600" b="0" i="0" u="none" strike="noStrike" cap="none">
                <a:solidFill>
                  <a:schemeClr val="lt1"/>
                </a:solidFill>
                <a:latin typeface="Trebuchet MS"/>
                <a:ea typeface="Trebuchet MS"/>
                <a:cs typeface="Trebuchet MS"/>
                <a:sym typeface="Trebuchet MS"/>
              </a:rPr>
              <a:t>, Janine Young</a:t>
            </a:r>
            <a:r>
              <a:rPr lang="en-US" sz="3600" b="0" i="0" u="none" strike="noStrike" cap="none" baseline="30000">
                <a:solidFill>
                  <a:schemeClr val="lt1"/>
                </a:solidFill>
                <a:latin typeface="Trebuchet MS"/>
                <a:ea typeface="Trebuchet MS"/>
                <a:cs typeface="Trebuchet MS"/>
                <a:sym typeface="Trebuchet MS"/>
              </a:rPr>
              <a:t>1</a:t>
            </a:r>
          </a:p>
          <a:p>
            <a:pPr marL="0" marR="0" lvl="0" indent="0" algn="ctr" rtl="0">
              <a:lnSpc>
                <a:spcPct val="100000"/>
              </a:lnSpc>
              <a:spcBef>
                <a:spcPts val="0"/>
              </a:spcBef>
              <a:spcAft>
                <a:spcPts val="0"/>
              </a:spcAft>
              <a:buClr>
                <a:srgbClr val="888888"/>
              </a:buClr>
              <a:buSzPct val="25000"/>
              <a:buFont typeface="Arial"/>
              <a:buNone/>
            </a:pPr>
            <a:r>
              <a:rPr lang="en-US" sz="3600" b="0" i="0" u="none" strike="noStrike" cap="none">
                <a:solidFill>
                  <a:srgbClr val="FFFFFF"/>
                </a:solidFill>
                <a:latin typeface="Trebuchet MS"/>
                <a:ea typeface="Trebuchet MS"/>
                <a:cs typeface="Trebuchet MS"/>
                <a:sym typeface="Trebuchet MS"/>
              </a:rPr>
              <a:t>Graduate Mentor: Aliyar Attaran</a:t>
            </a:r>
            <a:r>
              <a:rPr lang="en-US" sz="3600" b="0" i="0" u="none" strike="noStrike" cap="none" baseline="30000">
                <a:solidFill>
                  <a:schemeClr val="lt1"/>
                </a:solidFill>
                <a:latin typeface="Trebuchet MS"/>
                <a:ea typeface="Trebuchet MS"/>
                <a:cs typeface="Trebuchet MS"/>
                <a:sym typeface="Trebuchet MS"/>
              </a:rPr>
              <a:t>2</a:t>
            </a:r>
            <a:r>
              <a:rPr lang="en-US" sz="3600" b="0" i="0" u="none" strike="noStrike" cap="none">
                <a:solidFill>
                  <a:srgbClr val="FFFFFF"/>
                </a:solidFill>
                <a:latin typeface="Trebuchet MS"/>
                <a:ea typeface="Trebuchet MS"/>
                <a:cs typeface="Trebuchet MS"/>
                <a:sym typeface="Trebuchet MS"/>
              </a:rPr>
              <a:t>, Advisor: Hamid Mahmoodi</a:t>
            </a:r>
            <a:r>
              <a:rPr lang="en-US" sz="3600" b="0" i="0" u="none" strike="noStrike" cap="none" baseline="30000">
                <a:solidFill>
                  <a:schemeClr val="lt1"/>
                </a:solidFill>
                <a:latin typeface="Trebuchet MS"/>
                <a:ea typeface="Trebuchet MS"/>
                <a:cs typeface="Trebuchet MS"/>
                <a:sym typeface="Trebuchet MS"/>
              </a:rPr>
              <a:t>2</a:t>
            </a:r>
          </a:p>
          <a:p>
            <a:pPr marL="0" marR="0" lvl="0" indent="0" algn="ctr" rtl="0">
              <a:lnSpc>
                <a:spcPct val="100000"/>
              </a:lnSpc>
              <a:spcBef>
                <a:spcPts val="0"/>
              </a:spcBef>
              <a:spcAft>
                <a:spcPts val="0"/>
              </a:spcAft>
              <a:buClr>
                <a:srgbClr val="888888"/>
              </a:buClr>
              <a:buSzPct val="25000"/>
              <a:buFont typeface="Arial"/>
              <a:buNone/>
            </a:pPr>
            <a:r>
              <a:rPr lang="en-US" sz="3600" b="0" i="0" u="none" strike="noStrike" cap="none" baseline="30000">
                <a:solidFill>
                  <a:schemeClr val="lt1"/>
                </a:solidFill>
                <a:latin typeface="Trebuchet MS"/>
                <a:ea typeface="Trebuchet MS"/>
                <a:cs typeface="Trebuchet MS"/>
                <a:sym typeface="Trebuchet MS"/>
              </a:rPr>
              <a:t>1</a:t>
            </a:r>
            <a:r>
              <a:rPr lang="en-US" sz="3600" b="0" i="0" u="none" strike="noStrike" cap="none">
                <a:solidFill>
                  <a:srgbClr val="FFFFFF"/>
                </a:solidFill>
                <a:latin typeface="Calibri"/>
                <a:ea typeface="Calibri"/>
                <a:cs typeface="Calibri"/>
                <a:sym typeface="Calibri"/>
              </a:rPr>
              <a:t>Ca</a:t>
            </a:r>
            <a:r>
              <a:rPr lang="en-US" sz="3800" b="0" i="0" u="none" strike="noStrike" cap="none">
                <a:solidFill>
                  <a:srgbClr val="FFFFFF"/>
                </a:solidFill>
                <a:latin typeface="Calibri"/>
                <a:ea typeface="Calibri"/>
                <a:cs typeface="Calibri"/>
                <a:sym typeface="Calibri"/>
              </a:rPr>
              <a:t>ñada College  4200 Farm Hill Blvd. Redwood City, CA 94061</a:t>
            </a:r>
          </a:p>
          <a:p>
            <a:pPr marL="0" marR="0" lvl="0" indent="0" algn="ctr" rtl="0">
              <a:lnSpc>
                <a:spcPct val="115000"/>
              </a:lnSpc>
              <a:spcBef>
                <a:spcPts val="0"/>
              </a:spcBef>
              <a:spcAft>
                <a:spcPts val="0"/>
              </a:spcAft>
              <a:buClr>
                <a:schemeClr val="dk1"/>
              </a:buClr>
              <a:buSzPct val="25000"/>
              <a:buFont typeface="Arial"/>
              <a:buNone/>
            </a:pPr>
            <a:r>
              <a:rPr lang="en-US" sz="3600" b="0" i="0" u="none" strike="noStrike" cap="none" baseline="30000">
                <a:solidFill>
                  <a:schemeClr val="lt1"/>
                </a:solidFill>
                <a:latin typeface="Trebuchet MS"/>
                <a:ea typeface="Trebuchet MS"/>
                <a:cs typeface="Trebuchet MS"/>
                <a:sym typeface="Trebuchet MS"/>
              </a:rPr>
              <a:t>2</a:t>
            </a:r>
            <a:r>
              <a:rPr lang="en-US" sz="3800" b="0" i="0" u="none" strike="noStrike" cap="none">
                <a:solidFill>
                  <a:srgbClr val="FFFFFF"/>
                </a:solidFill>
                <a:latin typeface="Calibri"/>
                <a:ea typeface="Calibri"/>
                <a:cs typeface="Calibri"/>
                <a:sym typeface="Calibri"/>
              </a:rPr>
              <a:t>San Francisco State University: Dept. of Engineering 1600 Holloway Ave. San Francisco, CA 94132</a:t>
            </a:r>
          </a:p>
          <a:p>
            <a:pPr marL="0" marR="0" lvl="0" indent="0" algn="ctr" rtl="0">
              <a:lnSpc>
                <a:spcPct val="100000"/>
              </a:lnSpc>
              <a:spcBef>
                <a:spcPts val="0"/>
              </a:spcBef>
              <a:spcAft>
                <a:spcPts val="0"/>
              </a:spcAft>
              <a:buClr>
                <a:srgbClr val="888888"/>
              </a:buClr>
              <a:buSzPct val="25000"/>
              <a:buFont typeface="Arial"/>
              <a:buNone/>
            </a:pPr>
            <a:endParaRPr sz="3800" b="0" i="0" u="none" strike="noStrike" cap="none">
              <a:solidFill>
                <a:srgbClr val="FFFFFF"/>
              </a:solidFill>
              <a:latin typeface="Calibri"/>
              <a:ea typeface="Calibri"/>
              <a:cs typeface="Calibri"/>
              <a:sym typeface="Calibri"/>
            </a:endParaRPr>
          </a:p>
        </p:txBody>
      </p:sp>
      <p:sp>
        <p:nvSpPr>
          <p:cNvPr id="267" name="Shape 267"/>
          <p:cNvSpPr txBox="1">
            <a:spLocks noGrp="1"/>
          </p:cNvSpPr>
          <p:nvPr>
            <p:ph type="body" idx="20"/>
          </p:nvPr>
        </p:nvSpPr>
        <p:spPr>
          <a:xfrm>
            <a:off x="5419350" y="544500"/>
            <a:ext cx="33052499" cy="1158600"/>
          </a:xfrm>
          <a:prstGeom prst="rect">
            <a:avLst/>
          </a:prstGeom>
          <a:noFill/>
          <a:ln>
            <a:noFill/>
          </a:ln>
        </p:spPr>
        <p:txBody>
          <a:bodyPr lIns="91425" tIns="45700" rIns="91425" bIns="45700" anchor="t" anchorCtr="1">
            <a:noAutofit/>
          </a:bodyPr>
          <a:lstStyle/>
          <a:p>
            <a:pPr marL="0" marR="0" lvl="0" indent="0" algn="ctr" rtl="0">
              <a:lnSpc>
                <a:spcPct val="80000"/>
              </a:lnSpc>
              <a:spcBef>
                <a:spcPts val="0"/>
              </a:spcBef>
              <a:spcAft>
                <a:spcPts val="0"/>
              </a:spcAft>
              <a:buClr>
                <a:schemeClr val="lt1"/>
              </a:buClr>
              <a:buSzPct val="25000"/>
              <a:buFont typeface="Arial"/>
              <a:buNone/>
            </a:pPr>
            <a:r>
              <a:rPr lang="en-US" sz="6300" b="1" i="0" u="none" strike="noStrike" cap="none">
                <a:solidFill>
                  <a:schemeClr val="lt1"/>
                </a:solidFill>
                <a:latin typeface="Trebuchet MS"/>
                <a:ea typeface="Trebuchet MS"/>
                <a:cs typeface="Trebuchet MS"/>
                <a:sym typeface="Trebuchet MS"/>
              </a:rPr>
              <a:t>Efficient Logic Design Using Spin Transfer Torque Memory Technology &amp; Lookup Tables</a:t>
            </a:r>
          </a:p>
        </p:txBody>
      </p:sp>
      <p:sp>
        <p:nvSpPr>
          <p:cNvPr id="268" name="Shape 268"/>
          <p:cNvSpPr txBox="1"/>
          <p:nvPr/>
        </p:nvSpPr>
        <p:spPr>
          <a:xfrm>
            <a:off x="898600" y="16067600"/>
            <a:ext cx="10052098" cy="7539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Magnetic Tunnel Junction</a:t>
            </a:r>
          </a:p>
        </p:txBody>
      </p:sp>
      <p:sp>
        <p:nvSpPr>
          <p:cNvPr id="269" name="Shape 269"/>
          <p:cNvSpPr txBox="1"/>
          <p:nvPr/>
        </p:nvSpPr>
        <p:spPr>
          <a:xfrm>
            <a:off x="1215174" y="16821487"/>
            <a:ext cx="9351000" cy="3734099"/>
          </a:xfrm>
          <a:prstGeom prst="rect">
            <a:avLst/>
          </a:prstGeom>
          <a:noFill/>
          <a:ln>
            <a:noFill/>
          </a:ln>
        </p:spPr>
        <p:txBody>
          <a:bodyPr lIns="91425" tIns="91425" rIns="91425" bIns="91425" anchor="t" anchorCtr="0">
            <a:noAutofit/>
          </a:bodyPr>
          <a:lstStyle/>
          <a:p>
            <a:pPr marL="457200" marR="0" lvl="0"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Composition</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2 ferromagnetic layers Includes:</a:t>
            </a:r>
          </a:p>
          <a:p>
            <a:pPr marL="1371600" marR="0" lvl="2"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Free layer - magnetic field orientation can be changed</a:t>
            </a:r>
          </a:p>
          <a:p>
            <a:pPr marL="1371600" marR="0" lvl="2"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Fixed layer - magnetic field orientation cannot be changed</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Oxide barrier</a:t>
            </a:r>
          </a:p>
          <a:p>
            <a:pPr marL="457200" marR="0" lvl="0"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Used to store information</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Information is sensed as resistances</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Resistance is sensed by applying a current to MTJs layers</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Low resistance is logic state 0</a:t>
            </a:r>
          </a:p>
          <a:p>
            <a:pPr marL="914400" marR="0" lvl="1" indent="-381000" algn="l"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High resistance is logic state 1</a:t>
            </a:r>
          </a:p>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4A86E8"/>
              </a:solidFill>
              <a:latin typeface="Arial"/>
              <a:ea typeface="Arial"/>
              <a:cs typeface="Arial"/>
              <a:sym typeface="Arial"/>
            </a:endParaRPr>
          </a:p>
        </p:txBody>
      </p:sp>
      <p:sp>
        <p:nvSpPr>
          <p:cNvPr id="270" name="Shape 270"/>
          <p:cNvSpPr txBox="1"/>
          <p:nvPr/>
        </p:nvSpPr>
        <p:spPr>
          <a:xfrm>
            <a:off x="964300" y="25328700"/>
            <a:ext cx="10052098" cy="911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STT Based Look Up Table (STT-LUT)</a:t>
            </a:r>
          </a:p>
        </p:txBody>
      </p:sp>
      <p:sp>
        <p:nvSpPr>
          <p:cNvPr id="271" name="Shape 271"/>
          <p:cNvSpPr txBox="1"/>
          <p:nvPr/>
        </p:nvSpPr>
        <p:spPr>
          <a:xfrm>
            <a:off x="11651300" y="5902525"/>
            <a:ext cx="10046999"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Logic Implementation using STT-LUT</a:t>
            </a:r>
          </a:p>
        </p:txBody>
      </p:sp>
      <p:sp>
        <p:nvSpPr>
          <p:cNvPr id="272" name="Shape 272"/>
          <p:cNvSpPr txBox="1"/>
          <p:nvPr/>
        </p:nvSpPr>
        <p:spPr>
          <a:xfrm>
            <a:off x="11625975" y="7024835"/>
            <a:ext cx="5335199" cy="3462599"/>
          </a:xfrm>
          <a:prstGeom prst="rect">
            <a:avLst/>
          </a:prstGeom>
          <a:noFill/>
          <a:ln>
            <a:noFill/>
          </a:ln>
        </p:spPr>
        <p:txBody>
          <a:bodyPr lIns="91425" tIns="91425" rIns="91425" bIns="91425" anchor="t" anchorCtr="0">
            <a:noAutofit/>
          </a:bodyPr>
          <a:lstStyle/>
          <a:p>
            <a:pPr marL="457200" marR="0" lvl="0" indent="-254000" algn="just" rtl="0">
              <a:lnSpc>
                <a:spcPct val="100000"/>
              </a:lnSpc>
              <a:spcBef>
                <a:spcPts val="0"/>
              </a:spcBef>
              <a:spcAft>
                <a:spcPts val="0"/>
              </a:spcAft>
              <a:buClr>
                <a:srgbClr val="000000"/>
              </a:buClr>
              <a:buSzPct val="100000"/>
              <a:buFont typeface="Noto Sans Symbols"/>
              <a:buChar char="●"/>
            </a:pPr>
            <a:r>
              <a:rPr lang="en-US" sz="2800" b="0" i="0" u="none" strike="noStrike" cap="none">
                <a:solidFill>
                  <a:srgbClr val="000000"/>
                </a:solidFill>
                <a:latin typeface="Times New Roman"/>
                <a:ea typeface="Times New Roman"/>
                <a:cs typeface="Times New Roman"/>
                <a:sym typeface="Times New Roman"/>
              </a:rPr>
              <a:t>Contents of STT-LUTs can be programmed to implement any arbitrary logic function </a:t>
            </a:r>
          </a:p>
          <a:p>
            <a:pPr marL="457200" marR="0" lvl="0" indent="-254000" algn="just" rtl="0">
              <a:lnSpc>
                <a:spcPct val="100000"/>
              </a:lnSpc>
              <a:spcBef>
                <a:spcPts val="200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STT-LUTs improve security and are non-volatile</a:t>
            </a:r>
          </a:p>
          <a:p>
            <a:pPr marL="457200" marR="0" lvl="0" indent="-254000" algn="just" rtl="0">
              <a:lnSpc>
                <a:spcPct val="100000"/>
              </a:lnSpc>
              <a:spcBef>
                <a:spcPts val="200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Require more time, power, and transistors to operate</a:t>
            </a:r>
          </a:p>
        </p:txBody>
      </p:sp>
      <p:pic>
        <p:nvPicPr>
          <p:cNvPr id="273" name="Shape 273"/>
          <p:cNvPicPr preferRelativeResize="0"/>
          <p:nvPr/>
        </p:nvPicPr>
        <p:blipFill rotWithShape="1">
          <a:blip r:embed="rId3">
            <a:alphaModFix/>
          </a:blip>
          <a:srcRect/>
          <a:stretch/>
        </p:blipFill>
        <p:spPr>
          <a:xfrm>
            <a:off x="17212687" y="6813099"/>
            <a:ext cx="4127975" cy="3831009"/>
          </a:xfrm>
          <a:prstGeom prst="rect">
            <a:avLst/>
          </a:prstGeom>
          <a:noFill/>
          <a:ln>
            <a:noFill/>
          </a:ln>
        </p:spPr>
      </p:pic>
      <p:sp>
        <p:nvSpPr>
          <p:cNvPr id="274" name="Shape 274"/>
          <p:cNvSpPr txBox="1"/>
          <p:nvPr/>
        </p:nvSpPr>
        <p:spPr>
          <a:xfrm>
            <a:off x="11603960" y="10526275"/>
            <a:ext cx="10046999" cy="8462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3600" b="1" i="0" u="none" strike="noStrike" cap="none">
                <a:solidFill>
                  <a:srgbClr val="000000"/>
                </a:solidFill>
                <a:latin typeface="Trebuchet MS"/>
                <a:ea typeface="Trebuchet MS"/>
                <a:cs typeface="Trebuchet MS"/>
                <a:sym typeface="Trebuchet MS"/>
              </a:rPr>
              <a:t>Case Study: 4-bit Adder</a:t>
            </a:r>
          </a:p>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FF"/>
              </a:solidFill>
              <a:latin typeface="Arial"/>
              <a:ea typeface="Arial"/>
              <a:cs typeface="Arial"/>
              <a:sym typeface="Arial"/>
            </a:endParaRPr>
          </a:p>
        </p:txBody>
      </p:sp>
      <p:sp>
        <p:nvSpPr>
          <p:cNvPr id="275" name="Shape 275"/>
          <p:cNvSpPr txBox="1"/>
          <p:nvPr/>
        </p:nvSpPr>
        <p:spPr>
          <a:xfrm>
            <a:off x="11625960" y="11185000"/>
            <a:ext cx="4682399" cy="3950700"/>
          </a:xfrm>
          <a:prstGeom prst="rect">
            <a:avLst/>
          </a:prstGeom>
          <a:noFill/>
          <a:ln>
            <a:noFill/>
          </a:ln>
        </p:spPr>
        <p:txBody>
          <a:bodyPr lIns="91425" tIns="91425" rIns="91425" bIns="91425" anchor="t" anchorCtr="0">
            <a:noAutofit/>
          </a:bodyPr>
          <a:lstStyle/>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Gate-level schematic of 4-bit adder showing the critical path, which is </a:t>
            </a:r>
            <a:r>
              <a:rPr lang="en-US" sz="2800" b="0" i="0" u="none" strike="noStrike" cap="none">
                <a:solidFill>
                  <a:schemeClr val="dk1"/>
                </a:solidFill>
                <a:latin typeface="Times New Roman"/>
                <a:ea typeface="Times New Roman"/>
                <a:cs typeface="Times New Roman"/>
                <a:sym typeface="Times New Roman"/>
              </a:rPr>
              <a:t>the pathway with the most delay and passes the most number of gates</a:t>
            </a:r>
          </a:p>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LUT replacement of all the gates on the critical path causes delay overhead</a:t>
            </a:r>
          </a:p>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LUT replacement of some non-critical gates results in delay overhead and change of the critical path</a:t>
            </a:r>
          </a:p>
        </p:txBody>
      </p:sp>
      <p:pic>
        <p:nvPicPr>
          <p:cNvPr id="276" name="Shape 276"/>
          <p:cNvPicPr preferRelativeResize="0"/>
          <p:nvPr/>
        </p:nvPicPr>
        <p:blipFill rotWithShape="1">
          <a:blip r:embed="rId4">
            <a:alphaModFix/>
          </a:blip>
          <a:srcRect/>
          <a:stretch/>
        </p:blipFill>
        <p:spPr>
          <a:xfrm>
            <a:off x="16599848" y="11702060"/>
            <a:ext cx="4787700" cy="3743700"/>
          </a:xfrm>
          <a:prstGeom prst="rect">
            <a:avLst/>
          </a:prstGeom>
          <a:noFill/>
          <a:ln>
            <a:noFill/>
          </a:ln>
        </p:spPr>
      </p:pic>
      <p:sp>
        <p:nvSpPr>
          <p:cNvPr id="277" name="Shape 277"/>
          <p:cNvSpPr txBox="1"/>
          <p:nvPr/>
        </p:nvSpPr>
        <p:spPr>
          <a:xfrm>
            <a:off x="11603975" y="16850025"/>
            <a:ext cx="10047000" cy="8463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0" u="none" strike="noStrike" cap="none">
                <a:solidFill>
                  <a:srgbClr val="000000"/>
                </a:solidFill>
                <a:latin typeface="Trebuchet MS"/>
                <a:ea typeface="Trebuchet MS"/>
                <a:cs typeface="Trebuchet MS"/>
                <a:sym typeface="Trebuchet MS"/>
              </a:rPr>
              <a:t>Individual Gate Mapping</a:t>
            </a:r>
          </a:p>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FF"/>
              </a:solidFill>
              <a:latin typeface="Arial"/>
              <a:ea typeface="Arial"/>
              <a:cs typeface="Arial"/>
              <a:sym typeface="Arial"/>
            </a:endParaRPr>
          </a:p>
        </p:txBody>
      </p:sp>
      <p:sp>
        <p:nvSpPr>
          <p:cNvPr id="278" name="Shape 278"/>
          <p:cNvSpPr txBox="1"/>
          <p:nvPr/>
        </p:nvSpPr>
        <p:spPr>
          <a:xfrm>
            <a:off x="11717325" y="17494587"/>
            <a:ext cx="5682299" cy="2595898"/>
          </a:xfrm>
          <a:prstGeom prst="rect">
            <a:avLst/>
          </a:prstGeom>
          <a:noFill/>
          <a:ln>
            <a:noFill/>
          </a:ln>
        </p:spPr>
        <p:txBody>
          <a:bodyPr lIns="91425" tIns="91425" rIns="91425" bIns="91425" anchor="t" anchorCtr="0">
            <a:noAutofit/>
          </a:bodyPr>
          <a:lstStyle/>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Each logic gate can be replaced by Lookup Table programmed with the corresponding truth table of the logic gate</a:t>
            </a:r>
          </a:p>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Simulate and extract data from each mapped gate</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4A86E8"/>
              </a:solidFill>
              <a:latin typeface="Arial"/>
              <a:ea typeface="Arial"/>
              <a:cs typeface="Arial"/>
              <a:sym typeface="Arial"/>
            </a:endParaRPr>
          </a:p>
        </p:txBody>
      </p:sp>
      <p:grpSp>
        <p:nvGrpSpPr>
          <p:cNvPr id="279" name="Shape 279"/>
          <p:cNvGrpSpPr/>
          <p:nvPr/>
        </p:nvGrpSpPr>
        <p:grpSpPr>
          <a:xfrm>
            <a:off x="17319674" y="17654235"/>
            <a:ext cx="3822898" cy="2175660"/>
            <a:chOff x="4924925" y="1929272"/>
            <a:chExt cx="3479475" cy="2069101"/>
          </a:xfrm>
        </p:grpSpPr>
        <p:sp>
          <p:nvSpPr>
            <p:cNvPr id="280" name="Shape 280"/>
            <p:cNvSpPr/>
            <p:nvPr/>
          </p:nvSpPr>
          <p:spPr>
            <a:xfrm>
              <a:off x="5964750" y="3106775"/>
              <a:ext cx="1638300" cy="855300"/>
            </a:xfrm>
            <a:prstGeom prst="roundRect">
              <a:avLst>
                <a:gd name="adj" fmla="val 16667"/>
              </a:avLst>
            </a:prstGeom>
            <a:solidFill>
              <a:srgbClr val="F9CB9C"/>
            </a:solidFill>
            <a:ln w="9525" cap="flat" cmpd="sng">
              <a:solidFill>
                <a:srgbClr val="1B386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1" name="Shape 281"/>
            <p:cNvPicPr preferRelativeResize="0"/>
            <p:nvPr/>
          </p:nvPicPr>
          <p:blipFill rotWithShape="1">
            <a:blip r:embed="rId5">
              <a:alphaModFix/>
            </a:blip>
            <a:srcRect l="61149" r="12697"/>
            <a:stretch/>
          </p:blipFill>
          <p:spPr>
            <a:xfrm>
              <a:off x="6004837" y="3070474"/>
              <a:ext cx="1558125" cy="927900"/>
            </a:xfrm>
            <a:prstGeom prst="rect">
              <a:avLst/>
            </a:prstGeom>
            <a:noFill/>
            <a:ln>
              <a:noFill/>
            </a:ln>
          </p:spPr>
        </p:pic>
        <p:grpSp>
          <p:nvGrpSpPr>
            <p:cNvPr id="282" name="Shape 282"/>
            <p:cNvGrpSpPr/>
            <p:nvPr/>
          </p:nvGrpSpPr>
          <p:grpSpPr>
            <a:xfrm>
              <a:off x="4924925" y="1929272"/>
              <a:ext cx="3479475" cy="1265212"/>
              <a:chOff x="4159875" y="2381747"/>
              <a:chExt cx="3479475" cy="1265212"/>
            </a:xfrm>
          </p:grpSpPr>
          <p:sp>
            <p:nvSpPr>
              <p:cNvPr id="283" name="Shape 283"/>
              <p:cNvSpPr/>
              <p:nvPr/>
            </p:nvSpPr>
            <p:spPr>
              <a:xfrm>
                <a:off x="4309350" y="2457400"/>
                <a:ext cx="3330000" cy="1113900"/>
              </a:xfrm>
              <a:prstGeom prst="roundRect">
                <a:avLst>
                  <a:gd name="adj" fmla="val 16667"/>
                </a:avLst>
              </a:prstGeom>
              <a:solidFill>
                <a:srgbClr val="00FFFF"/>
              </a:solidFill>
              <a:ln w="9525" cap="flat" cmpd="sng">
                <a:solidFill>
                  <a:srgbClr val="1B386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84" name="Shape 284"/>
              <p:cNvGrpSpPr/>
              <p:nvPr/>
            </p:nvGrpSpPr>
            <p:grpSpPr>
              <a:xfrm>
                <a:off x="4159875" y="2381747"/>
                <a:ext cx="3426792" cy="1265212"/>
                <a:chOff x="4159875" y="2263810"/>
                <a:chExt cx="3426792" cy="1265212"/>
              </a:xfrm>
            </p:grpSpPr>
            <p:pic>
              <p:nvPicPr>
                <p:cNvPr id="285" name="Shape 285"/>
                <p:cNvPicPr preferRelativeResize="0"/>
                <p:nvPr/>
              </p:nvPicPr>
              <p:blipFill rotWithShape="1">
                <a:blip r:embed="rId6">
                  <a:alphaModFix/>
                </a:blip>
                <a:srcRect l="44393" t="3043"/>
                <a:stretch/>
              </p:blipFill>
              <p:spPr>
                <a:xfrm>
                  <a:off x="4572969" y="2263810"/>
                  <a:ext cx="3013697" cy="1265212"/>
                </a:xfrm>
                <a:prstGeom prst="rect">
                  <a:avLst/>
                </a:prstGeom>
                <a:noFill/>
                <a:ln>
                  <a:noFill/>
                </a:ln>
              </p:spPr>
            </p:pic>
            <p:sp>
              <p:nvSpPr>
                <p:cNvPr id="286" name="Shape 286"/>
                <p:cNvSpPr txBox="1"/>
                <p:nvPr/>
              </p:nvSpPr>
              <p:spPr>
                <a:xfrm>
                  <a:off x="4159875" y="2947100"/>
                  <a:ext cx="493199" cy="4185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I3</a:t>
                  </a:r>
                </a:p>
                <a:p>
                  <a:pPr marL="0" marR="0" lvl="0" indent="0" algn="r"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I4</a:t>
                  </a:r>
                </a:p>
              </p:txBody>
            </p:sp>
          </p:grpSp>
        </p:grpSp>
        <p:sp>
          <p:nvSpPr>
            <p:cNvPr id="287" name="Shape 287"/>
            <p:cNvSpPr/>
            <p:nvPr/>
          </p:nvSpPr>
          <p:spPr>
            <a:xfrm>
              <a:off x="5724375" y="2009175"/>
              <a:ext cx="1112998" cy="927900"/>
            </a:xfrm>
            <a:prstGeom prst="wedgeEllipseCallout">
              <a:avLst>
                <a:gd name="adj1" fmla="val 11597"/>
                <a:gd name="adj2" fmla="val 78578"/>
              </a:avLst>
            </a:prstGeom>
            <a:noFill/>
            <a:ln w="19050" cap="flat" cmpd="sng">
              <a:solidFill>
                <a:srgbClr val="1B3861"/>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88" name="Shape 288"/>
          <p:cNvSpPr txBox="1"/>
          <p:nvPr/>
        </p:nvSpPr>
        <p:spPr>
          <a:xfrm>
            <a:off x="22429487" y="11942500"/>
            <a:ext cx="4474500" cy="16380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rgbClr val="000000"/>
                </a:solidFill>
                <a:latin typeface="Times New Roman"/>
                <a:ea typeface="Times New Roman"/>
                <a:cs typeface="Times New Roman"/>
                <a:sym typeface="Times New Roman"/>
              </a:rPr>
              <a:t>LUT replacement of a gate may result in delay overhead</a:t>
            </a:r>
          </a:p>
        </p:txBody>
      </p:sp>
      <p:pic>
        <p:nvPicPr>
          <p:cNvPr id="289" name="Shape 289"/>
          <p:cNvPicPr preferRelativeResize="0"/>
          <p:nvPr/>
        </p:nvPicPr>
        <p:blipFill rotWithShape="1">
          <a:blip r:embed="rId7">
            <a:alphaModFix/>
          </a:blip>
          <a:srcRect/>
          <a:stretch/>
        </p:blipFill>
        <p:spPr>
          <a:xfrm>
            <a:off x="22667023" y="8172125"/>
            <a:ext cx="4682399" cy="3843550"/>
          </a:xfrm>
          <a:prstGeom prst="rect">
            <a:avLst/>
          </a:prstGeom>
          <a:noFill/>
          <a:ln>
            <a:noFill/>
          </a:ln>
        </p:spPr>
      </p:pic>
      <p:grpSp>
        <p:nvGrpSpPr>
          <p:cNvPr id="290" name="Shape 290"/>
          <p:cNvGrpSpPr/>
          <p:nvPr/>
        </p:nvGrpSpPr>
        <p:grpSpPr>
          <a:xfrm>
            <a:off x="16758070" y="20933161"/>
            <a:ext cx="4793743" cy="2099730"/>
            <a:chOff x="2890400" y="1371600"/>
            <a:chExt cx="6007199" cy="2890598"/>
          </a:xfrm>
        </p:grpSpPr>
        <p:sp>
          <p:nvSpPr>
            <p:cNvPr id="291" name="Shape 291"/>
            <p:cNvSpPr/>
            <p:nvPr/>
          </p:nvSpPr>
          <p:spPr>
            <a:xfrm>
              <a:off x="4491025" y="2774800"/>
              <a:ext cx="3032400" cy="1487398"/>
            </a:xfrm>
            <a:prstGeom prst="roundRect">
              <a:avLst>
                <a:gd name="adj" fmla="val 16667"/>
              </a:avLst>
            </a:prstGeom>
            <a:solidFill>
              <a:srgbClr val="00FF00"/>
            </a:solidFill>
            <a:ln w="9525" cap="flat" cmpd="sng">
              <a:solidFill>
                <a:srgbClr val="1B386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92" name="Shape 292"/>
            <p:cNvPicPr preferRelativeResize="0"/>
            <p:nvPr/>
          </p:nvPicPr>
          <p:blipFill rotWithShape="1">
            <a:blip r:embed="rId8">
              <a:alphaModFix/>
            </a:blip>
            <a:srcRect/>
            <a:stretch/>
          </p:blipFill>
          <p:spPr>
            <a:xfrm>
              <a:off x="4684100" y="2891000"/>
              <a:ext cx="2802000" cy="1251898"/>
            </a:xfrm>
            <a:prstGeom prst="rect">
              <a:avLst/>
            </a:prstGeom>
            <a:noFill/>
            <a:ln>
              <a:noFill/>
            </a:ln>
          </p:spPr>
        </p:pic>
        <p:sp>
          <p:nvSpPr>
            <p:cNvPr id="293" name="Shape 293"/>
            <p:cNvSpPr/>
            <p:nvPr/>
          </p:nvSpPr>
          <p:spPr>
            <a:xfrm>
              <a:off x="2890400" y="1371600"/>
              <a:ext cx="6007199" cy="1421098"/>
            </a:xfrm>
            <a:prstGeom prst="roundRect">
              <a:avLst>
                <a:gd name="adj" fmla="val 16667"/>
              </a:avLst>
            </a:prstGeom>
            <a:solidFill>
              <a:srgbClr val="00FFFF"/>
            </a:solidFill>
            <a:ln w="9525" cap="flat" cmpd="sng">
              <a:solidFill>
                <a:srgbClr val="1B386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94" name="Shape 294"/>
            <p:cNvPicPr preferRelativeResize="0"/>
            <p:nvPr/>
          </p:nvPicPr>
          <p:blipFill rotWithShape="1">
            <a:blip r:embed="rId6">
              <a:alphaModFix/>
            </a:blip>
            <a:srcRect/>
            <a:stretch/>
          </p:blipFill>
          <p:spPr>
            <a:xfrm>
              <a:off x="3375200" y="1478812"/>
              <a:ext cx="5419798" cy="1305000"/>
            </a:xfrm>
            <a:prstGeom prst="rect">
              <a:avLst/>
            </a:prstGeom>
            <a:noFill/>
            <a:ln>
              <a:noFill/>
            </a:ln>
          </p:spPr>
        </p:pic>
        <p:sp>
          <p:nvSpPr>
            <p:cNvPr id="295" name="Shape 295"/>
            <p:cNvSpPr/>
            <p:nvPr/>
          </p:nvSpPr>
          <p:spPr>
            <a:xfrm>
              <a:off x="4755575" y="1478825"/>
              <a:ext cx="1074900" cy="902100"/>
            </a:xfrm>
            <a:prstGeom prst="wedgeEllipseCallout">
              <a:avLst>
                <a:gd name="adj1" fmla="val 43739"/>
                <a:gd name="adj2" fmla="val 116894"/>
              </a:avLst>
            </a:prstGeom>
            <a:noFill/>
            <a:ln w="19050" cap="flat" cmpd="sng">
              <a:solidFill>
                <a:srgbClr val="1B3861"/>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 name="Shape 296"/>
            <p:cNvSpPr/>
            <p:nvPr/>
          </p:nvSpPr>
          <p:spPr>
            <a:xfrm flipH="1">
              <a:off x="6193874" y="1622150"/>
              <a:ext cx="1074900" cy="902100"/>
            </a:xfrm>
            <a:prstGeom prst="wedgeEllipseCallout">
              <a:avLst>
                <a:gd name="adj1" fmla="val 17755"/>
                <a:gd name="adj2" fmla="val 140298"/>
              </a:avLst>
            </a:prstGeom>
            <a:noFill/>
            <a:ln w="19050" cap="flat" cmpd="sng">
              <a:solidFill>
                <a:srgbClr val="1B3861"/>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7" name="Shape 297"/>
            <p:cNvSpPr/>
            <p:nvPr/>
          </p:nvSpPr>
          <p:spPr>
            <a:xfrm>
              <a:off x="7459400" y="1622150"/>
              <a:ext cx="1074900" cy="902100"/>
            </a:xfrm>
            <a:prstGeom prst="wedgeEllipseCallout">
              <a:avLst>
                <a:gd name="adj1" fmla="val -77463"/>
                <a:gd name="adj2" fmla="val 151003"/>
              </a:avLst>
            </a:prstGeom>
            <a:noFill/>
            <a:ln w="19050" cap="flat" cmpd="sng">
              <a:solidFill>
                <a:srgbClr val="1B3861"/>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98" name="Shape 298"/>
          <p:cNvSpPr txBox="1"/>
          <p:nvPr/>
        </p:nvSpPr>
        <p:spPr>
          <a:xfrm>
            <a:off x="11798100" y="24917400"/>
            <a:ext cx="5002200" cy="64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900" b="1" i="0" u="none" strike="noStrike" cap="none">
                <a:solidFill>
                  <a:srgbClr val="000000"/>
                </a:solidFill>
                <a:latin typeface="Trebuchet MS"/>
                <a:ea typeface="Trebuchet MS"/>
                <a:cs typeface="Trebuchet MS"/>
                <a:sym typeface="Trebuchet MS"/>
              </a:rPr>
              <a:t>Independent Selection</a:t>
            </a:r>
          </a:p>
          <a:p>
            <a:pPr marL="0" marR="0" lvl="0" indent="0" algn="l" rtl="0">
              <a:lnSpc>
                <a:spcPct val="100000"/>
              </a:lnSpc>
              <a:spcBef>
                <a:spcPts val="0"/>
              </a:spcBef>
              <a:spcAft>
                <a:spcPts val="0"/>
              </a:spcAft>
              <a:buClr>
                <a:srgbClr val="000000"/>
              </a:buClr>
              <a:buFont typeface="Arial"/>
              <a:buNone/>
            </a:pPr>
            <a:endParaRPr sz="3000" b="1" i="0" u="none" strike="noStrike" cap="none">
              <a:solidFill>
                <a:srgbClr val="0000FF"/>
              </a:solidFill>
              <a:latin typeface="Arial"/>
              <a:ea typeface="Arial"/>
              <a:cs typeface="Arial"/>
              <a:sym typeface="Arial"/>
            </a:endParaRPr>
          </a:p>
        </p:txBody>
      </p:sp>
      <p:pic>
        <p:nvPicPr>
          <p:cNvPr id="299" name="Shape 299"/>
          <p:cNvPicPr preferRelativeResize="0"/>
          <p:nvPr/>
        </p:nvPicPr>
        <p:blipFill rotWithShape="1">
          <a:blip r:embed="rId9">
            <a:alphaModFix/>
          </a:blip>
          <a:srcRect/>
          <a:stretch/>
        </p:blipFill>
        <p:spPr>
          <a:xfrm>
            <a:off x="17536976" y="23570475"/>
            <a:ext cx="3479399" cy="2606100"/>
          </a:xfrm>
          <a:prstGeom prst="rect">
            <a:avLst/>
          </a:prstGeom>
          <a:noFill/>
          <a:ln>
            <a:noFill/>
          </a:ln>
        </p:spPr>
      </p:pic>
      <p:sp>
        <p:nvSpPr>
          <p:cNvPr id="300" name="Shape 300"/>
          <p:cNvSpPr txBox="1"/>
          <p:nvPr/>
        </p:nvSpPr>
        <p:spPr>
          <a:xfrm>
            <a:off x="11915099" y="27051000"/>
            <a:ext cx="5017500" cy="64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2900" b="1" i="0" u="none" strike="noStrike" cap="none">
                <a:solidFill>
                  <a:srgbClr val="000000"/>
                </a:solidFill>
                <a:latin typeface="Trebuchet MS"/>
                <a:ea typeface="Trebuchet MS"/>
                <a:cs typeface="Trebuchet MS"/>
                <a:sym typeface="Trebuchet MS"/>
              </a:rPr>
              <a:t>Dependent Selection</a:t>
            </a:r>
          </a:p>
        </p:txBody>
      </p:sp>
      <p:sp>
        <p:nvSpPr>
          <p:cNvPr id="301" name="Shape 301"/>
          <p:cNvSpPr txBox="1"/>
          <p:nvPr/>
        </p:nvSpPr>
        <p:spPr>
          <a:xfrm>
            <a:off x="11887200" y="27504237"/>
            <a:ext cx="4787700" cy="2069100"/>
          </a:xfrm>
          <a:prstGeom prst="rect">
            <a:avLst/>
          </a:prstGeom>
          <a:noFill/>
          <a:ln>
            <a:noFill/>
          </a:ln>
        </p:spPr>
        <p:txBody>
          <a:bodyPr lIns="91425" tIns="91425" rIns="91425" bIns="91425" anchor="t"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Gates that are along the same path or subsequent to each other are mapped</a:t>
            </a:r>
          </a:p>
        </p:txBody>
      </p:sp>
      <p:pic>
        <p:nvPicPr>
          <p:cNvPr id="302" name="Shape 302"/>
          <p:cNvPicPr preferRelativeResize="0"/>
          <p:nvPr/>
        </p:nvPicPr>
        <p:blipFill rotWithShape="1">
          <a:blip r:embed="rId10">
            <a:alphaModFix/>
          </a:blip>
          <a:srcRect/>
          <a:stretch/>
        </p:blipFill>
        <p:spPr>
          <a:xfrm>
            <a:off x="17536973" y="26328075"/>
            <a:ext cx="3479399" cy="2595898"/>
          </a:xfrm>
          <a:prstGeom prst="rect">
            <a:avLst/>
          </a:prstGeom>
          <a:noFill/>
          <a:ln>
            <a:noFill/>
          </a:ln>
        </p:spPr>
      </p:pic>
      <p:pic>
        <p:nvPicPr>
          <p:cNvPr id="303" name="Shape 303"/>
          <p:cNvPicPr preferRelativeResize="0"/>
          <p:nvPr/>
        </p:nvPicPr>
        <p:blipFill rotWithShape="1">
          <a:blip r:embed="rId11">
            <a:alphaModFix/>
          </a:blip>
          <a:srcRect/>
          <a:stretch/>
        </p:blipFill>
        <p:spPr>
          <a:xfrm>
            <a:off x="27531300" y="8172125"/>
            <a:ext cx="4682399" cy="3843550"/>
          </a:xfrm>
          <a:prstGeom prst="rect">
            <a:avLst/>
          </a:prstGeom>
          <a:noFill/>
          <a:ln>
            <a:noFill/>
          </a:ln>
        </p:spPr>
      </p:pic>
      <p:sp>
        <p:nvSpPr>
          <p:cNvPr id="304" name="Shape 304"/>
          <p:cNvSpPr txBox="1"/>
          <p:nvPr/>
        </p:nvSpPr>
        <p:spPr>
          <a:xfrm>
            <a:off x="27371400" y="12078700"/>
            <a:ext cx="5002200" cy="1365598"/>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LUT replacement of any gate results in power overhead</a:t>
            </a:r>
          </a:p>
        </p:txBody>
      </p:sp>
      <p:pic>
        <p:nvPicPr>
          <p:cNvPr id="305" name="Shape 305"/>
          <p:cNvPicPr preferRelativeResize="0"/>
          <p:nvPr/>
        </p:nvPicPr>
        <p:blipFill rotWithShape="1">
          <a:blip r:embed="rId12">
            <a:alphaModFix/>
          </a:blip>
          <a:srcRect/>
          <a:stretch/>
        </p:blipFill>
        <p:spPr>
          <a:xfrm>
            <a:off x="22639198" y="13526068"/>
            <a:ext cx="4682399" cy="4095880"/>
          </a:xfrm>
          <a:prstGeom prst="rect">
            <a:avLst/>
          </a:prstGeom>
          <a:noFill/>
          <a:ln>
            <a:noFill/>
          </a:ln>
        </p:spPr>
      </p:pic>
      <p:sp>
        <p:nvSpPr>
          <p:cNvPr id="306" name="Shape 306"/>
          <p:cNvSpPr txBox="1"/>
          <p:nvPr/>
        </p:nvSpPr>
        <p:spPr>
          <a:xfrm>
            <a:off x="22429487" y="17825250"/>
            <a:ext cx="5101800" cy="11829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rgbClr val="000000"/>
                </a:solidFill>
                <a:latin typeface="Times New Roman"/>
                <a:ea typeface="Times New Roman"/>
                <a:cs typeface="Times New Roman"/>
                <a:sym typeface="Times New Roman"/>
              </a:rPr>
              <a:t> LUT replacement of any gate results in area increase</a:t>
            </a:r>
          </a:p>
        </p:txBody>
      </p:sp>
      <p:pic>
        <p:nvPicPr>
          <p:cNvPr id="307" name="Shape 307"/>
          <p:cNvPicPr preferRelativeResize="0"/>
          <p:nvPr/>
        </p:nvPicPr>
        <p:blipFill rotWithShape="1">
          <a:blip r:embed="rId13">
            <a:alphaModFix/>
          </a:blip>
          <a:srcRect/>
          <a:stretch/>
        </p:blipFill>
        <p:spPr>
          <a:xfrm>
            <a:off x="22905987" y="21663062"/>
            <a:ext cx="4140124" cy="3517829"/>
          </a:xfrm>
          <a:prstGeom prst="rect">
            <a:avLst/>
          </a:prstGeom>
          <a:noFill/>
          <a:ln>
            <a:noFill/>
          </a:ln>
        </p:spPr>
      </p:pic>
      <p:pic>
        <p:nvPicPr>
          <p:cNvPr id="308" name="Shape 308"/>
          <p:cNvPicPr preferRelativeResize="0"/>
          <p:nvPr/>
        </p:nvPicPr>
        <p:blipFill rotWithShape="1">
          <a:blip r:embed="rId14">
            <a:alphaModFix/>
          </a:blip>
          <a:srcRect/>
          <a:stretch/>
        </p:blipFill>
        <p:spPr>
          <a:xfrm>
            <a:off x="27314975" y="21663062"/>
            <a:ext cx="4140124" cy="3517845"/>
          </a:xfrm>
          <a:prstGeom prst="rect">
            <a:avLst/>
          </a:prstGeom>
          <a:noFill/>
          <a:ln>
            <a:noFill/>
          </a:ln>
        </p:spPr>
      </p:pic>
      <p:pic>
        <p:nvPicPr>
          <p:cNvPr id="309" name="Shape 309"/>
          <p:cNvPicPr preferRelativeResize="0"/>
          <p:nvPr/>
        </p:nvPicPr>
        <p:blipFill rotWithShape="1">
          <a:blip r:embed="rId15">
            <a:alphaModFix/>
          </a:blip>
          <a:srcRect/>
          <a:stretch/>
        </p:blipFill>
        <p:spPr>
          <a:xfrm>
            <a:off x="22866250" y="26895687"/>
            <a:ext cx="4075198" cy="3462683"/>
          </a:xfrm>
          <a:prstGeom prst="rect">
            <a:avLst/>
          </a:prstGeom>
          <a:noFill/>
          <a:ln>
            <a:noFill/>
          </a:ln>
        </p:spPr>
      </p:pic>
      <p:pic>
        <p:nvPicPr>
          <p:cNvPr id="310" name="Shape 310"/>
          <p:cNvPicPr preferRelativeResize="0"/>
          <p:nvPr/>
        </p:nvPicPr>
        <p:blipFill rotWithShape="1">
          <a:blip r:embed="rId16">
            <a:alphaModFix/>
          </a:blip>
          <a:srcRect/>
          <a:stretch/>
        </p:blipFill>
        <p:spPr>
          <a:xfrm>
            <a:off x="27347437" y="26895687"/>
            <a:ext cx="4075198" cy="3462683"/>
          </a:xfrm>
          <a:prstGeom prst="rect">
            <a:avLst/>
          </a:prstGeom>
          <a:noFill/>
          <a:ln>
            <a:noFill/>
          </a:ln>
        </p:spPr>
      </p:pic>
      <p:sp>
        <p:nvSpPr>
          <p:cNvPr id="311" name="Shape 311"/>
          <p:cNvSpPr txBox="1"/>
          <p:nvPr/>
        </p:nvSpPr>
        <p:spPr>
          <a:xfrm>
            <a:off x="33129771" y="17038637"/>
            <a:ext cx="9817500" cy="4577099"/>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0000"/>
              </a:buClr>
              <a:buSzPct val="25000"/>
              <a:buFont typeface="Times New Roman"/>
              <a:buNone/>
            </a:pPr>
            <a:r>
              <a:rPr lang="en-US" sz="2800" b="0" i="0" u="none" strike="noStrike" cap="none">
                <a:solidFill>
                  <a:srgbClr val="000000"/>
                </a:solidFill>
                <a:latin typeface="Times New Roman"/>
                <a:ea typeface="Times New Roman"/>
                <a:cs typeface="Times New Roman"/>
                <a:sym typeface="Times New Roman"/>
              </a:rPr>
              <a:t>Independent selection causes no delay overhead and uses the least power to operate but is the easiest to reverse-engineer. Dependent selection is more difficult to reverse-engineer but shows the longest delay overhead.  Parametric-aware dependent selection is more difficult to reverse-engineer than independent and has less delay than dependent but requires more power.  Depending on the designer’s preference, a different algorithm would be selected. If performance is prioritized over all else, the independent selection algorithm would be used. If the main purpose of the hybrid design is to improve security while minimizing power, the dependent selection should be applied. If power consumption is not an issue, parametric-aware dependent selection would be used since it offers more reconfigurabilty with some delay.</a:t>
            </a:r>
          </a:p>
        </p:txBody>
      </p:sp>
      <p:sp>
        <p:nvSpPr>
          <p:cNvPr id="312" name="Shape 312"/>
          <p:cNvSpPr txBox="1"/>
          <p:nvPr/>
        </p:nvSpPr>
        <p:spPr>
          <a:xfrm>
            <a:off x="33492375" y="28857340"/>
            <a:ext cx="8683500" cy="7541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0" u="none" strike="noStrike" cap="none">
                <a:solidFill>
                  <a:srgbClr val="000000"/>
                </a:solidFill>
                <a:latin typeface="Trebuchet MS"/>
                <a:ea typeface="Trebuchet MS"/>
                <a:cs typeface="Trebuchet MS"/>
                <a:sym typeface="Trebuchet MS"/>
              </a:rPr>
              <a:t>Acknowledgments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3" name="Shape 313"/>
          <p:cNvSpPr txBox="1"/>
          <p:nvPr/>
        </p:nvSpPr>
        <p:spPr>
          <a:xfrm>
            <a:off x="33066700" y="29740675"/>
            <a:ext cx="9855900" cy="195090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SzPct val="25000"/>
              <a:buFont typeface="Arial"/>
              <a:buNone/>
            </a:pPr>
            <a:r>
              <a:rPr lang="en-US" sz="2400" b="0" i="0" u="none" strike="noStrike" cap="none">
                <a:solidFill>
                  <a:srgbClr val="000000"/>
                </a:solidFill>
                <a:latin typeface="Times New Roman"/>
                <a:ea typeface="Times New Roman"/>
                <a:cs typeface="Times New Roman"/>
                <a:sym typeface="Times New Roman"/>
              </a:rPr>
              <a:t>This project was partly supported by the US Department of Education through Minority Science and Engineering Improvement Program (MSEIP, Award No. P120A15014), and the Hispanic-Serving Institution for Science, Technology, Engineering, and Mathematics (HSI STEM) Program, Award No. P031C110159.</a:t>
            </a:r>
          </a:p>
        </p:txBody>
      </p:sp>
      <p:grpSp>
        <p:nvGrpSpPr>
          <p:cNvPr id="314" name="Shape 314"/>
          <p:cNvGrpSpPr/>
          <p:nvPr/>
        </p:nvGrpSpPr>
        <p:grpSpPr>
          <a:xfrm>
            <a:off x="1857743" y="21795123"/>
            <a:ext cx="4893074" cy="3141581"/>
            <a:chOff x="4800600" y="4485828"/>
            <a:chExt cx="4181400" cy="3141581"/>
          </a:xfrm>
        </p:grpSpPr>
        <p:pic>
          <p:nvPicPr>
            <p:cNvPr id="315" name="Shape 315"/>
            <p:cNvPicPr preferRelativeResize="0"/>
            <p:nvPr/>
          </p:nvPicPr>
          <p:blipFill rotWithShape="1">
            <a:blip r:embed="rId17">
              <a:alphaModFix/>
            </a:blip>
            <a:srcRect l="14718" t="31666" r="56500" b="30445"/>
            <a:stretch/>
          </p:blipFill>
          <p:spPr>
            <a:xfrm>
              <a:off x="4800600" y="4485828"/>
              <a:ext cx="4181400" cy="1857599"/>
            </a:xfrm>
            <a:prstGeom prst="rect">
              <a:avLst/>
            </a:prstGeom>
            <a:noFill/>
            <a:ln>
              <a:noFill/>
            </a:ln>
          </p:spPr>
        </p:pic>
        <p:sp>
          <p:nvSpPr>
            <p:cNvPr id="316" name="Shape 316"/>
            <p:cNvSpPr txBox="1"/>
            <p:nvPr/>
          </p:nvSpPr>
          <p:spPr>
            <a:xfrm>
              <a:off x="4937946" y="6427112"/>
              <a:ext cx="3942000" cy="1200298"/>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rgbClr val="000000"/>
                </a:buClr>
                <a:buSzPct val="25000"/>
                <a:buFont typeface="Times New Roman"/>
                <a:buNone/>
              </a:pPr>
              <a:r>
                <a:rPr lang="en-US" sz="1800" b="0" i="0" u="none" strike="noStrike" cap="none">
                  <a:solidFill>
                    <a:srgbClr val="000000"/>
                  </a:solidFill>
                  <a:latin typeface="Times New Roman"/>
                  <a:ea typeface="Times New Roman"/>
                  <a:cs typeface="Times New Roman"/>
                  <a:sym typeface="Times New Roman"/>
                </a:rPr>
                <a:t>STT-RAM basics: (a) Parallel (Low Resistance). (b) Anti-parallel (high Resistance). (c) 1T1MTJ cell structure [Weisheng Zhao, 2015]</a:t>
              </a:r>
            </a:p>
          </p:txBody>
        </p:sp>
      </p:grpSp>
      <p:sp>
        <p:nvSpPr>
          <p:cNvPr id="317" name="Shape 317"/>
          <p:cNvSpPr txBox="1"/>
          <p:nvPr/>
        </p:nvSpPr>
        <p:spPr>
          <a:xfrm>
            <a:off x="816025" y="5994162"/>
            <a:ext cx="10149300" cy="570600"/>
          </a:xfrm>
          <a:prstGeom prst="rect">
            <a:avLst/>
          </a:prstGeom>
          <a:noFill/>
          <a:ln>
            <a:noFill/>
          </a:ln>
        </p:spPr>
        <p:txBody>
          <a:bodyPr lIns="91425" tIns="91425" rIns="91425" bIns="91425" anchor="t" anchorCtr="0">
            <a:noAutofit/>
          </a:bodyPr>
          <a:lstStyle/>
          <a:p>
            <a:pPr marL="45720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Research Goals</a:t>
            </a:r>
          </a:p>
        </p:txBody>
      </p:sp>
      <p:sp>
        <p:nvSpPr>
          <p:cNvPr id="318" name="Shape 318"/>
          <p:cNvSpPr txBox="1"/>
          <p:nvPr/>
        </p:nvSpPr>
        <p:spPr>
          <a:xfrm>
            <a:off x="1138225" y="6820485"/>
            <a:ext cx="9427948" cy="2595898"/>
          </a:xfrm>
          <a:prstGeom prst="rect">
            <a:avLst/>
          </a:prstGeom>
          <a:noFill/>
          <a:ln>
            <a:noFill/>
          </a:ln>
        </p:spPr>
        <p:txBody>
          <a:bodyPr lIns="91425" tIns="91425" rIns="91425" bIns="91425" anchor="t" anchorCtr="0">
            <a:noAutofit/>
          </a:bodyPr>
          <a:lstStyle/>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Hybrid design of logic circuits using custom CMOS and STT-LUTs </a:t>
            </a:r>
          </a:p>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Optimal hybridizations that utilizes efficiency of custom CMOS and programmability of Lookup Tables</a:t>
            </a:r>
          </a:p>
          <a:p>
            <a:pPr marL="457200" marR="0" lvl="0" indent="-254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Experiment this optimization on adder test circuit</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4A86E8"/>
              </a:solidFill>
              <a:latin typeface="Times New Roman"/>
              <a:ea typeface="Times New Roman"/>
              <a:cs typeface="Times New Roman"/>
              <a:sym typeface="Times New Roman"/>
            </a:endParaRPr>
          </a:p>
        </p:txBody>
      </p:sp>
      <p:grpSp>
        <p:nvGrpSpPr>
          <p:cNvPr id="319" name="Shape 319"/>
          <p:cNvGrpSpPr/>
          <p:nvPr/>
        </p:nvGrpSpPr>
        <p:grpSpPr>
          <a:xfrm>
            <a:off x="1550076" y="26565046"/>
            <a:ext cx="8827697" cy="5543346"/>
            <a:chOff x="1265400" y="27049353"/>
            <a:chExt cx="8827697" cy="5543346"/>
          </a:xfrm>
        </p:grpSpPr>
        <p:grpSp>
          <p:nvGrpSpPr>
            <p:cNvPr id="320" name="Shape 320"/>
            <p:cNvGrpSpPr/>
            <p:nvPr/>
          </p:nvGrpSpPr>
          <p:grpSpPr>
            <a:xfrm>
              <a:off x="4016051" y="27049353"/>
              <a:ext cx="3500124" cy="3982508"/>
              <a:chOff x="470550" y="678100"/>
              <a:chExt cx="3500124" cy="4145424"/>
            </a:xfrm>
          </p:grpSpPr>
          <p:sp>
            <p:nvSpPr>
              <p:cNvPr id="321" name="Shape 321"/>
              <p:cNvSpPr/>
              <p:nvPr/>
            </p:nvSpPr>
            <p:spPr>
              <a:xfrm>
                <a:off x="470550" y="678100"/>
                <a:ext cx="2239198" cy="3912000"/>
              </a:xfrm>
              <a:prstGeom prst="rect">
                <a:avLst/>
              </a:prstGeom>
              <a:solidFill>
                <a:srgbClr val="FFFFFF"/>
              </a:solidFill>
              <a:ln w="38100"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22" name="Shape 322"/>
              <p:cNvCxnSpPr/>
              <p:nvPr/>
            </p:nvCxnSpPr>
            <p:spPr>
              <a:xfrm>
                <a:off x="2436175" y="2690875"/>
                <a:ext cx="462600" cy="11100"/>
              </a:xfrm>
              <a:prstGeom prst="straightConnector1">
                <a:avLst/>
              </a:prstGeom>
              <a:noFill/>
              <a:ln w="25400" cap="flat" cmpd="sng">
                <a:solidFill>
                  <a:srgbClr val="000000"/>
                </a:solidFill>
                <a:prstDash val="solid"/>
                <a:round/>
                <a:headEnd type="none" w="med" len="med"/>
                <a:tailEnd type="stealth" w="lg" len="lg"/>
              </a:ln>
            </p:spPr>
          </p:cxnSp>
          <p:sp>
            <p:nvSpPr>
              <p:cNvPr id="323" name="Shape 323"/>
              <p:cNvSpPr txBox="1"/>
              <p:nvPr/>
            </p:nvSpPr>
            <p:spPr>
              <a:xfrm>
                <a:off x="2822575" y="2517775"/>
                <a:ext cx="1148099" cy="36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1" i="0" u="none" strike="noStrike" cap="none">
                    <a:solidFill>
                      <a:srgbClr val="000000"/>
                    </a:solidFill>
                    <a:latin typeface="Trebuchet MS"/>
                    <a:ea typeface="Trebuchet MS"/>
                    <a:cs typeface="Trebuchet MS"/>
                    <a:sym typeface="Trebuchet MS"/>
                  </a:rPr>
                  <a:t>output</a:t>
                </a:r>
              </a:p>
            </p:txBody>
          </p:sp>
          <p:cxnSp>
            <p:nvCxnSpPr>
              <p:cNvPr id="324" name="Shape 324"/>
              <p:cNvCxnSpPr/>
              <p:nvPr/>
            </p:nvCxnSpPr>
            <p:spPr>
              <a:xfrm>
                <a:off x="600350" y="1340225"/>
                <a:ext cx="16200" cy="2466299"/>
              </a:xfrm>
              <a:prstGeom prst="straightConnector1">
                <a:avLst/>
              </a:prstGeom>
              <a:noFill/>
              <a:ln w="9525" cap="flat" cmpd="sng">
                <a:solidFill>
                  <a:srgbClr val="1B3861"/>
                </a:solidFill>
                <a:prstDash val="solid"/>
                <a:round/>
                <a:headEnd type="none" w="med" len="med"/>
                <a:tailEnd type="none" w="med" len="med"/>
              </a:ln>
            </p:spPr>
          </p:cxnSp>
          <p:sp>
            <p:nvSpPr>
              <p:cNvPr id="325" name="Shape 325"/>
              <p:cNvSpPr/>
              <p:nvPr/>
            </p:nvSpPr>
            <p:spPr>
              <a:xfrm rot="5400000">
                <a:off x="1416248" y="2503222"/>
                <a:ext cx="1769999" cy="2976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800" b="0" i="0" u="none" strike="noStrike" cap="none">
                    <a:solidFill>
                      <a:srgbClr val="000000"/>
                    </a:solidFill>
                    <a:latin typeface="Trebuchet MS"/>
                    <a:ea typeface="Trebuchet MS"/>
                    <a:cs typeface="Trebuchet MS"/>
                    <a:sym typeface="Trebuchet MS"/>
                  </a:rPr>
                  <a:t>Mux</a:t>
                </a:r>
              </a:p>
            </p:txBody>
          </p:sp>
          <p:cxnSp>
            <p:nvCxnSpPr>
              <p:cNvPr id="326" name="Shape 326"/>
              <p:cNvCxnSpPr/>
              <p:nvPr/>
            </p:nvCxnSpPr>
            <p:spPr>
              <a:xfrm>
                <a:off x="1815400" y="1987508"/>
                <a:ext cx="310198" cy="3299"/>
              </a:xfrm>
              <a:prstGeom prst="straightConnector1">
                <a:avLst/>
              </a:prstGeom>
              <a:noFill/>
              <a:ln w="28575" cap="flat" cmpd="sng">
                <a:solidFill>
                  <a:srgbClr val="1B3861"/>
                </a:solidFill>
                <a:prstDash val="solid"/>
                <a:round/>
                <a:headEnd type="none" w="med" len="med"/>
                <a:tailEnd type="none" w="med" len="med"/>
              </a:ln>
            </p:spPr>
          </p:cxnSp>
          <p:cxnSp>
            <p:nvCxnSpPr>
              <p:cNvPr id="327" name="Shape 327"/>
              <p:cNvCxnSpPr/>
              <p:nvPr/>
            </p:nvCxnSpPr>
            <p:spPr>
              <a:xfrm>
                <a:off x="1815400" y="3282912"/>
                <a:ext cx="310198" cy="3299"/>
              </a:xfrm>
              <a:prstGeom prst="straightConnector1">
                <a:avLst/>
              </a:prstGeom>
              <a:noFill/>
              <a:ln w="28575" cap="flat" cmpd="sng">
                <a:solidFill>
                  <a:srgbClr val="1B3861"/>
                </a:solidFill>
                <a:prstDash val="solid"/>
                <a:round/>
                <a:headEnd type="none" w="med" len="med"/>
                <a:tailEnd type="none" w="med" len="med"/>
              </a:ln>
            </p:spPr>
          </p:cxnSp>
          <p:cxnSp>
            <p:nvCxnSpPr>
              <p:cNvPr id="328" name="Shape 328"/>
              <p:cNvCxnSpPr/>
              <p:nvPr/>
            </p:nvCxnSpPr>
            <p:spPr>
              <a:xfrm flipH="1">
                <a:off x="2320599" y="3405425"/>
                <a:ext cx="2699" cy="1418099"/>
              </a:xfrm>
              <a:prstGeom prst="straightConnector1">
                <a:avLst/>
              </a:prstGeom>
              <a:noFill/>
              <a:ln w="38100" cap="flat" cmpd="sng">
                <a:solidFill>
                  <a:srgbClr val="000000"/>
                </a:solidFill>
                <a:prstDash val="solid"/>
                <a:round/>
                <a:headEnd type="none" w="med" len="med"/>
                <a:tailEnd type="none" w="med" len="med"/>
              </a:ln>
            </p:spPr>
          </p:cxnSp>
          <p:cxnSp>
            <p:nvCxnSpPr>
              <p:cNvPr id="329" name="Shape 329"/>
              <p:cNvCxnSpPr>
                <a:stCxn id="330" idx="3"/>
              </p:cNvCxnSpPr>
              <p:nvPr/>
            </p:nvCxnSpPr>
            <p:spPr>
              <a:xfrm>
                <a:off x="1566248" y="3885621"/>
                <a:ext cx="12000" cy="840900"/>
              </a:xfrm>
              <a:prstGeom prst="straightConnector1">
                <a:avLst/>
              </a:prstGeom>
              <a:noFill/>
              <a:ln w="38100" cap="flat" cmpd="sng">
                <a:solidFill>
                  <a:srgbClr val="000000"/>
                </a:solidFill>
                <a:prstDash val="solid"/>
                <a:round/>
                <a:headEnd type="none" w="med" len="med"/>
                <a:tailEnd type="none" w="med" len="med"/>
              </a:ln>
            </p:spPr>
          </p:cxnSp>
          <p:sp>
            <p:nvSpPr>
              <p:cNvPr id="331" name="Shape 331"/>
              <p:cNvSpPr/>
              <p:nvPr/>
            </p:nvSpPr>
            <p:spPr>
              <a:xfrm rot="5400000">
                <a:off x="106444" y="2000570"/>
                <a:ext cx="3620098" cy="13029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32" name="Shape 332"/>
              <p:cNvCxnSpPr>
                <a:stCxn id="333" idx="3"/>
                <a:endCxn id="330" idx="1"/>
              </p:cNvCxnSpPr>
              <p:nvPr/>
            </p:nvCxnSpPr>
            <p:spPr>
              <a:xfrm>
                <a:off x="1559949" y="2345547"/>
                <a:ext cx="6300" cy="497400"/>
              </a:xfrm>
              <a:prstGeom prst="straightConnector1">
                <a:avLst/>
              </a:prstGeom>
              <a:noFill/>
              <a:ln w="28575" cap="flat" cmpd="sng">
                <a:solidFill>
                  <a:srgbClr val="1B3861"/>
                </a:solidFill>
                <a:prstDash val="solid"/>
                <a:round/>
                <a:headEnd type="none" w="med" len="med"/>
                <a:tailEnd type="none" w="med" len="med"/>
              </a:ln>
            </p:spPr>
          </p:cxnSp>
          <p:cxnSp>
            <p:nvCxnSpPr>
              <p:cNvPr id="334" name="Shape 334"/>
              <p:cNvCxnSpPr>
                <a:endCxn id="330" idx="3"/>
              </p:cNvCxnSpPr>
              <p:nvPr/>
            </p:nvCxnSpPr>
            <p:spPr>
              <a:xfrm rot="10800000">
                <a:off x="1566248" y="3885621"/>
                <a:ext cx="33600" cy="29400"/>
              </a:xfrm>
              <a:prstGeom prst="straightConnector1">
                <a:avLst/>
              </a:prstGeom>
              <a:noFill/>
              <a:ln w="38100" cap="flat" cmpd="sng">
                <a:solidFill>
                  <a:srgbClr val="1B3861"/>
                </a:solidFill>
                <a:prstDash val="solid"/>
                <a:round/>
                <a:headEnd type="none" w="med" len="med"/>
                <a:tailEnd type="none" w="med" len="med"/>
              </a:ln>
            </p:spPr>
          </p:cxnSp>
          <p:grpSp>
            <p:nvGrpSpPr>
              <p:cNvPr id="335" name="Shape 335"/>
              <p:cNvGrpSpPr/>
              <p:nvPr/>
            </p:nvGrpSpPr>
            <p:grpSpPr>
              <a:xfrm>
                <a:off x="635842" y="1082148"/>
                <a:ext cx="1179556" cy="1484400"/>
                <a:chOff x="635842" y="1082148"/>
                <a:chExt cx="1179556" cy="1484400"/>
              </a:xfrm>
            </p:grpSpPr>
            <p:sp>
              <p:nvSpPr>
                <p:cNvPr id="333" name="Shape 333"/>
                <p:cNvSpPr/>
                <p:nvPr/>
              </p:nvSpPr>
              <p:spPr>
                <a:xfrm rot="5400000">
                  <a:off x="817749" y="1568898"/>
                  <a:ext cx="1484400" cy="510900"/>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800" b="0" i="0" u="none" strike="noStrike" cap="none">
                      <a:solidFill>
                        <a:srgbClr val="000000"/>
                      </a:solidFill>
                      <a:latin typeface="Trebuchet MS"/>
                      <a:ea typeface="Trebuchet MS"/>
                      <a:cs typeface="Trebuchet MS"/>
                      <a:sym typeface="Trebuchet MS"/>
                    </a:rPr>
                    <a:t>Mux</a:t>
                  </a:r>
                </a:p>
              </p:txBody>
            </p:sp>
            <p:grpSp>
              <p:nvGrpSpPr>
                <p:cNvPr id="336" name="Shape 336"/>
                <p:cNvGrpSpPr/>
                <p:nvPr/>
              </p:nvGrpSpPr>
              <p:grpSpPr>
                <a:xfrm>
                  <a:off x="635842" y="2111939"/>
                  <a:ext cx="666883" cy="6848"/>
                  <a:chOff x="5329237" y="1843083"/>
                  <a:chExt cx="938348" cy="9525"/>
                </a:xfrm>
              </p:grpSpPr>
              <p:cxnSp>
                <p:nvCxnSpPr>
                  <p:cNvPr id="337" name="Shape 337"/>
                  <p:cNvCxnSpPr/>
                  <p:nvPr/>
                </p:nvCxnSpPr>
                <p:spPr>
                  <a:xfrm>
                    <a:off x="5970587" y="1843083"/>
                    <a:ext cx="296998" cy="0"/>
                  </a:xfrm>
                  <a:prstGeom prst="straightConnector1">
                    <a:avLst/>
                  </a:prstGeom>
                  <a:noFill/>
                  <a:ln w="25400" cap="flat" cmpd="sng">
                    <a:solidFill>
                      <a:srgbClr val="000000"/>
                    </a:solidFill>
                    <a:prstDash val="solid"/>
                    <a:round/>
                    <a:headEnd type="none" w="med" len="med"/>
                    <a:tailEnd type="none" w="med" len="med"/>
                  </a:ln>
                </p:spPr>
              </p:cxnSp>
              <p:cxnSp>
                <p:nvCxnSpPr>
                  <p:cNvPr id="338" name="Shape 338"/>
                  <p:cNvCxnSpPr/>
                  <p:nvPr/>
                </p:nvCxnSpPr>
                <p:spPr>
                  <a:xfrm>
                    <a:off x="5329237" y="1852608"/>
                    <a:ext cx="298500" cy="0"/>
                  </a:xfrm>
                  <a:prstGeom prst="straightConnector1">
                    <a:avLst/>
                  </a:prstGeom>
                  <a:noFill/>
                  <a:ln w="25400" cap="flat" cmpd="sng">
                    <a:solidFill>
                      <a:srgbClr val="000000"/>
                    </a:solidFill>
                    <a:prstDash val="solid"/>
                    <a:round/>
                    <a:headEnd type="none" w="med" len="med"/>
                    <a:tailEnd type="none" w="med" len="med"/>
                  </a:ln>
                </p:spPr>
              </p:cxnSp>
            </p:grpSp>
            <p:grpSp>
              <p:nvGrpSpPr>
                <p:cNvPr id="339" name="Shape 339"/>
                <p:cNvGrpSpPr/>
                <p:nvPr/>
              </p:nvGrpSpPr>
              <p:grpSpPr>
                <a:xfrm>
                  <a:off x="635842" y="1349939"/>
                  <a:ext cx="666883" cy="6848"/>
                  <a:chOff x="5329237" y="1843083"/>
                  <a:chExt cx="938348" cy="9525"/>
                </a:xfrm>
              </p:grpSpPr>
              <p:cxnSp>
                <p:nvCxnSpPr>
                  <p:cNvPr id="340" name="Shape 340"/>
                  <p:cNvCxnSpPr/>
                  <p:nvPr/>
                </p:nvCxnSpPr>
                <p:spPr>
                  <a:xfrm>
                    <a:off x="5970587" y="1843083"/>
                    <a:ext cx="296998" cy="0"/>
                  </a:xfrm>
                  <a:prstGeom prst="straightConnector1">
                    <a:avLst/>
                  </a:prstGeom>
                  <a:noFill/>
                  <a:ln w="25400" cap="flat" cmpd="sng">
                    <a:solidFill>
                      <a:srgbClr val="000000"/>
                    </a:solidFill>
                    <a:prstDash val="solid"/>
                    <a:round/>
                    <a:headEnd type="none" w="med" len="med"/>
                    <a:tailEnd type="none" w="med" len="med"/>
                  </a:ln>
                </p:spPr>
              </p:cxnSp>
              <p:cxnSp>
                <p:nvCxnSpPr>
                  <p:cNvPr id="341" name="Shape 341"/>
                  <p:cNvCxnSpPr/>
                  <p:nvPr/>
                </p:nvCxnSpPr>
                <p:spPr>
                  <a:xfrm>
                    <a:off x="5329237" y="1852608"/>
                    <a:ext cx="298500" cy="0"/>
                  </a:xfrm>
                  <a:prstGeom prst="straightConnector1">
                    <a:avLst/>
                  </a:prstGeom>
                  <a:noFill/>
                  <a:ln w="25400" cap="flat" cmpd="sng">
                    <a:solidFill>
                      <a:srgbClr val="000000"/>
                    </a:solidFill>
                    <a:prstDash val="solid"/>
                    <a:round/>
                    <a:headEnd type="none" w="med" len="med"/>
                    <a:tailEnd type="none" w="med" len="med"/>
                  </a:ln>
                </p:spPr>
              </p:cxnSp>
            </p:grpSp>
          </p:grpSp>
          <p:grpSp>
            <p:nvGrpSpPr>
              <p:cNvPr id="342" name="Shape 342"/>
              <p:cNvGrpSpPr/>
              <p:nvPr/>
            </p:nvGrpSpPr>
            <p:grpSpPr>
              <a:xfrm>
                <a:off x="635842" y="2627570"/>
                <a:ext cx="1179556" cy="1473600"/>
                <a:chOff x="635842" y="951170"/>
                <a:chExt cx="1179556" cy="1473600"/>
              </a:xfrm>
            </p:grpSpPr>
            <p:sp>
              <p:nvSpPr>
                <p:cNvPr id="330" name="Shape 330"/>
                <p:cNvSpPr/>
                <p:nvPr/>
              </p:nvSpPr>
              <p:spPr>
                <a:xfrm rot="5400000">
                  <a:off x="829448" y="1438821"/>
                  <a:ext cx="1473600" cy="498299"/>
                </a:xfrm>
                <a:prstGeom prst="trapezoid">
                  <a:avLst>
                    <a:gd name="adj" fmla="val 83114"/>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800" b="0" i="0" u="none" strike="noStrike" cap="none">
                      <a:solidFill>
                        <a:srgbClr val="000000"/>
                      </a:solidFill>
                      <a:latin typeface="Trebuchet MS"/>
                      <a:ea typeface="Trebuchet MS"/>
                      <a:cs typeface="Trebuchet MS"/>
                      <a:sym typeface="Trebuchet MS"/>
                    </a:rPr>
                    <a:t>Mux</a:t>
                  </a:r>
                </a:p>
              </p:txBody>
            </p:sp>
            <p:grpSp>
              <p:nvGrpSpPr>
                <p:cNvPr id="343" name="Shape 343"/>
                <p:cNvGrpSpPr/>
                <p:nvPr/>
              </p:nvGrpSpPr>
              <p:grpSpPr>
                <a:xfrm>
                  <a:off x="635842" y="1349939"/>
                  <a:ext cx="666883" cy="6848"/>
                  <a:chOff x="5329237" y="1843083"/>
                  <a:chExt cx="938348" cy="9525"/>
                </a:xfrm>
              </p:grpSpPr>
              <p:cxnSp>
                <p:nvCxnSpPr>
                  <p:cNvPr id="344" name="Shape 344"/>
                  <p:cNvCxnSpPr/>
                  <p:nvPr/>
                </p:nvCxnSpPr>
                <p:spPr>
                  <a:xfrm>
                    <a:off x="5970587" y="1843083"/>
                    <a:ext cx="296998" cy="0"/>
                  </a:xfrm>
                  <a:prstGeom prst="straightConnector1">
                    <a:avLst/>
                  </a:prstGeom>
                  <a:noFill/>
                  <a:ln w="25400" cap="flat" cmpd="sng">
                    <a:solidFill>
                      <a:srgbClr val="000000"/>
                    </a:solidFill>
                    <a:prstDash val="solid"/>
                    <a:round/>
                    <a:headEnd type="none" w="med" len="med"/>
                    <a:tailEnd type="none" w="med" len="med"/>
                  </a:ln>
                </p:spPr>
              </p:cxnSp>
              <p:cxnSp>
                <p:nvCxnSpPr>
                  <p:cNvPr id="345" name="Shape 345"/>
                  <p:cNvCxnSpPr/>
                  <p:nvPr/>
                </p:nvCxnSpPr>
                <p:spPr>
                  <a:xfrm>
                    <a:off x="5329237" y="1852608"/>
                    <a:ext cx="298500" cy="0"/>
                  </a:xfrm>
                  <a:prstGeom prst="straightConnector1">
                    <a:avLst/>
                  </a:prstGeom>
                  <a:noFill/>
                  <a:ln w="25400" cap="flat" cmpd="sng">
                    <a:solidFill>
                      <a:srgbClr val="000000"/>
                    </a:solidFill>
                    <a:prstDash val="solid"/>
                    <a:round/>
                    <a:headEnd type="none" w="med" len="med"/>
                    <a:tailEnd type="none" w="med" len="med"/>
                  </a:ln>
                </p:spPr>
              </p:cxnSp>
            </p:grpSp>
            <p:grpSp>
              <p:nvGrpSpPr>
                <p:cNvPr id="346" name="Shape 346"/>
                <p:cNvGrpSpPr/>
                <p:nvPr/>
              </p:nvGrpSpPr>
              <p:grpSpPr>
                <a:xfrm>
                  <a:off x="635842" y="2111939"/>
                  <a:ext cx="666883" cy="6848"/>
                  <a:chOff x="5329237" y="1843083"/>
                  <a:chExt cx="938348" cy="9525"/>
                </a:xfrm>
              </p:grpSpPr>
              <p:cxnSp>
                <p:nvCxnSpPr>
                  <p:cNvPr id="347" name="Shape 347"/>
                  <p:cNvCxnSpPr/>
                  <p:nvPr/>
                </p:nvCxnSpPr>
                <p:spPr>
                  <a:xfrm>
                    <a:off x="5970587" y="1843083"/>
                    <a:ext cx="296998" cy="0"/>
                  </a:xfrm>
                  <a:prstGeom prst="straightConnector1">
                    <a:avLst/>
                  </a:prstGeom>
                  <a:noFill/>
                  <a:ln w="25400" cap="flat" cmpd="sng">
                    <a:solidFill>
                      <a:srgbClr val="000000"/>
                    </a:solidFill>
                    <a:prstDash val="solid"/>
                    <a:round/>
                    <a:headEnd type="none" w="med" len="med"/>
                    <a:tailEnd type="none" w="med" len="med"/>
                  </a:ln>
                </p:spPr>
              </p:cxnSp>
              <p:cxnSp>
                <p:nvCxnSpPr>
                  <p:cNvPr id="348" name="Shape 348"/>
                  <p:cNvCxnSpPr/>
                  <p:nvPr/>
                </p:nvCxnSpPr>
                <p:spPr>
                  <a:xfrm>
                    <a:off x="5329237" y="1852608"/>
                    <a:ext cx="298500" cy="0"/>
                  </a:xfrm>
                  <a:prstGeom prst="straightConnector1">
                    <a:avLst/>
                  </a:prstGeom>
                  <a:noFill/>
                  <a:ln w="25400" cap="flat" cmpd="sng">
                    <a:solidFill>
                      <a:srgbClr val="000000"/>
                    </a:solidFill>
                    <a:prstDash val="solid"/>
                    <a:round/>
                    <a:headEnd type="none" w="med" len="med"/>
                    <a:tailEnd type="none" w="med" len="med"/>
                  </a:ln>
                </p:spPr>
              </p:cxnSp>
            </p:grpSp>
          </p:grpSp>
        </p:grpSp>
        <p:sp>
          <p:nvSpPr>
            <p:cNvPr id="349" name="Shape 349"/>
            <p:cNvSpPr txBox="1"/>
            <p:nvPr/>
          </p:nvSpPr>
          <p:spPr>
            <a:xfrm>
              <a:off x="4266100" y="29592700"/>
              <a:ext cx="3000000" cy="3000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Trebuchet MS"/>
                <a:buNone/>
              </a:pPr>
              <a:r>
                <a:rPr lang="en-US" sz="2000" b="1" i="1" u="none" strike="noStrike" cap="none">
                  <a:solidFill>
                    <a:srgbClr val="000000"/>
                  </a:solidFill>
                  <a:latin typeface="Trebuchet MS"/>
                  <a:ea typeface="Trebuchet MS"/>
                  <a:cs typeface="Trebuchet MS"/>
                  <a:sym typeface="Trebuchet MS"/>
                </a:rPr>
                <a:t>n</a:t>
              </a:r>
              <a:r>
                <a:rPr lang="en-US" sz="2000" b="1" i="0" u="none" strike="noStrike" cap="none">
                  <a:solidFill>
                    <a:srgbClr val="000000"/>
                  </a:solidFill>
                  <a:latin typeface="Trebuchet MS"/>
                  <a:ea typeface="Trebuchet MS"/>
                  <a:cs typeface="Trebuchet MS"/>
                  <a:sym typeface="Trebuchet MS"/>
                </a:rPr>
                <a:t> selector inputs</a:t>
              </a:r>
            </a:p>
          </p:txBody>
        </p:sp>
        <p:sp>
          <p:nvSpPr>
            <p:cNvPr id="350" name="Shape 350"/>
            <p:cNvSpPr/>
            <p:nvPr/>
          </p:nvSpPr>
          <p:spPr>
            <a:xfrm>
              <a:off x="6558800" y="29456200"/>
              <a:ext cx="3534298" cy="1365598"/>
            </a:xfrm>
            <a:prstGeom prst="wedgeRoundRectCallout">
              <a:avLst>
                <a:gd name="adj1" fmla="val -69716"/>
                <a:gd name="adj2" fmla="val -62004"/>
                <a:gd name="adj3" fmla="val 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Trebuchet MS"/>
                  <a:ea typeface="Trebuchet MS"/>
                  <a:cs typeface="Trebuchet MS"/>
                  <a:sym typeface="Trebuchet MS"/>
                </a:rPr>
                <a:t>Each MUX consists of a number of logic subcircuits</a:t>
              </a:r>
            </a:p>
          </p:txBody>
        </p:sp>
        <p:sp>
          <p:nvSpPr>
            <p:cNvPr id="351" name="Shape 351"/>
            <p:cNvSpPr/>
            <p:nvPr/>
          </p:nvSpPr>
          <p:spPr>
            <a:xfrm>
              <a:off x="6558800" y="27255450"/>
              <a:ext cx="3534298" cy="1182900"/>
            </a:xfrm>
            <a:prstGeom prst="wedgeRoundRectCallout">
              <a:avLst>
                <a:gd name="adj1" fmla="val -69245"/>
                <a:gd name="adj2" fmla="val -46454"/>
                <a:gd name="adj3" fmla="val 0"/>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Trebuchet MS"/>
                  <a:ea typeface="Trebuchet MS"/>
                  <a:cs typeface="Trebuchet MS"/>
                  <a:sym typeface="Trebuchet MS"/>
                </a:rPr>
                <a:t>Each STT-LUT consists of a number of multiplexers and STTRAM</a:t>
              </a:r>
            </a:p>
          </p:txBody>
        </p:sp>
        <p:pic>
          <p:nvPicPr>
            <p:cNvPr id="352" name="Shape 352"/>
            <p:cNvPicPr preferRelativeResize="0"/>
            <p:nvPr/>
          </p:nvPicPr>
          <p:blipFill rotWithShape="1">
            <a:blip r:embed="rId18">
              <a:alphaModFix/>
            </a:blip>
            <a:srcRect r="32004"/>
            <a:stretch/>
          </p:blipFill>
          <p:spPr>
            <a:xfrm>
              <a:off x="1665831" y="27693571"/>
              <a:ext cx="2039699" cy="2595898"/>
            </a:xfrm>
            <a:prstGeom prst="rect">
              <a:avLst/>
            </a:prstGeom>
            <a:noFill/>
            <a:ln>
              <a:noFill/>
            </a:ln>
          </p:spPr>
        </p:pic>
        <p:sp>
          <p:nvSpPr>
            <p:cNvPr id="353" name="Shape 353"/>
            <p:cNvSpPr/>
            <p:nvPr/>
          </p:nvSpPr>
          <p:spPr>
            <a:xfrm>
              <a:off x="1265400" y="27431662"/>
              <a:ext cx="2132099" cy="3566398"/>
            </a:xfrm>
            <a:prstGeom prst="wedgeRoundRectCallout">
              <a:avLst>
                <a:gd name="adj1" fmla="val 97109"/>
                <a:gd name="adj2" fmla="val -40811"/>
                <a:gd name="adj3" fmla="val 0"/>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1" i="0" u="none" strike="noStrike" cap="none">
                  <a:solidFill>
                    <a:srgbClr val="000000"/>
                  </a:solidFill>
                  <a:latin typeface="Trebuchet MS"/>
                  <a:ea typeface="Trebuchet MS"/>
                  <a:cs typeface="Trebuchet MS"/>
                  <a:sym typeface="Trebuchet MS"/>
                </a:rPr>
                <a:t> STTRAM cell</a:t>
              </a:r>
            </a:p>
            <a:p>
              <a:pPr marL="0" marR="0" lvl="0" indent="0" algn="l" rtl="0">
                <a:lnSpc>
                  <a:spcPct val="100000"/>
                </a:lnSpc>
                <a:spcBef>
                  <a:spcPts val="0"/>
                </a:spcBef>
                <a:spcAft>
                  <a:spcPts val="0"/>
                </a:spcAft>
                <a:buClr>
                  <a:srgbClr val="000000"/>
                </a:buClr>
                <a:buSzPct val="25000"/>
                <a:buFont typeface="Arial"/>
                <a:buNone/>
              </a:pPr>
              <a:r>
                <a:rPr lang="en-US" sz="1800" b="1" i="0" u="none" strike="noStrike" cap="none">
                  <a:solidFill>
                    <a:srgbClr val="000000"/>
                  </a:solidFill>
                  <a:latin typeface="Trebuchet MS"/>
                  <a:ea typeface="Trebuchet MS"/>
                  <a:cs typeface="Trebuchet MS"/>
                  <a:sym typeface="Trebuchet MS"/>
                </a:rPr>
                <a:t>        </a:t>
              </a:r>
              <a:r>
                <a:rPr lang="en-US" sz="1100" b="1" i="0" u="none" strike="noStrike" cap="none">
                  <a:solidFill>
                    <a:srgbClr val="000000"/>
                  </a:solidFill>
                  <a:latin typeface="Trebuchet MS"/>
                  <a:ea typeface="Trebuchet MS"/>
                  <a:cs typeface="Trebuchet MS"/>
                  <a:sym typeface="Trebuchet MS"/>
                </a:rPr>
                <a:t>bit line</a:t>
              </a: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Trebuchet MS"/>
                  <a:ea typeface="Trebuchet MS"/>
                  <a:cs typeface="Trebuchet MS"/>
                  <a:sym typeface="Trebuchet MS"/>
                </a:rPr>
                <a:t>word</a:t>
              </a:r>
            </a:p>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Trebuchet MS"/>
                  <a:ea typeface="Trebuchet MS"/>
                  <a:cs typeface="Trebuchet MS"/>
                  <a:sym typeface="Trebuchet MS"/>
                </a:rPr>
                <a:t>line</a:t>
              </a: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Font typeface="Arial"/>
                <a:buNone/>
              </a:pPr>
              <a:endParaRPr sz="1100" b="1"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Trebuchet MS"/>
                  <a:ea typeface="Trebuchet MS"/>
                  <a:cs typeface="Trebuchet MS"/>
                  <a:sym typeface="Trebuchet MS"/>
                </a:rPr>
                <a:t>            source line</a:t>
              </a:r>
            </a:p>
          </p:txBody>
        </p:sp>
        <p:pic>
          <p:nvPicPr>
            <p:cNvPr id="354" name="Shape 354" descr="1.JPG"/>
            <p:cNvPicPr preferRelativeResize="0"/>
            <p:nvPr/>
          </p:nvPicPr>
          <p:blipFill rotWithShape="1">
            <a:blip r:embed="rId19">
              <a:alphaModFix/>
            </a:blip>
            <a:srcRect/>
            <a:stretch/>
          </p:blipFill>
          <p:spPr>
            <a:xfrm>
              <a:off x="4284700" y="27431675"/>
              <a:ext cx="348267" cy="530699"/>
            </a:xfrm>
            <a:prstGeom prst="rect">
              <a:avLst/>
            </a:prstGeom>
            <a:noFill/>
            <a:ln>
              <a:noFill/>
            </a:ln>
          </p:spPr>
        </p:pic>
        <p:pic>
          <p:nvPicPr>
            <p:cNvPr id="355" name="Shape 355" descr="1.JPG"/>
            <p:cNvPicPr preferRelativeResize="0"/>
            <p:nvPr/>
          </p:nvPicPr>
          <p:blipFill rotWithShape="1">
            <a:blip r:embed="rId19">
              <a:alphaModFix/>
            </a:blip>
            <a:srcRect/>
            <a:stretch/>
          </p:blipFill>
          <p:spPr>
            <a:xfrm>
              <a:off x="4284700" y="28166675"/>
              <a:ext cx="348267" cy="530699"/>
            </a:xfrm>
            <a:prstGeom prst="rect">
              <a:avLst/>
            </a:prstGeom>
            <a:noFill/>
            <a:ln>
              <a:noFill/>
            </a:ln>
          </p:spPr>
        </p:pic>
        <p:pic>
          <p:nvPicPr>
            <p:cNvPr id="356" name="Shape 356" descr="1.JPG"/>
            <p:cNvPicPr preferRelativeResize="0"/>
            <p:nvPr/>
          </p:nvPicPr>
          <p:blipFill rotWithShape="1">
            <a:blip r:embed="rId19">
              <a:alphaModFix/>
            </a:blip>
            <a:srcRect/>
            <a:stretch/>
          </p:blipFill>
          <p:spPr>
            <a:xfrm>
              <a:off x="4284700" y="29063537"/>
              <a:ext cx="348267" cy="530699"/>
            </a:xfrm>
            <a:prstGeom prst="rect">
              <a:avLst/>
            </a:prstGeom>
            <a:noFill/>
            <a:ln>
              <a:noFill/>
            </a:ln>
          </p:spPr>
        </p:pic>
        <p:pic>
          <p:nvPicPr>
            <p:cNvPr id="357" name="Shape 357" descr="1.JPG"/>
            <p:cNvPicPr preferRelativeResize="0"/>
            <p:nvPr/>
          </p:nvPicPr>
          <p:blipFill rotWithShape="1">
            <a:blip r:embed="rId19">
              <a:alphaModFix/>
            </a:blip>
            <a:srcRect/>
            <a:stretch/>
          </p:blipFill>
          <p:spPr>
            <a:xfrm>
              <a:off x="4284700" y="29592700"/>
              <a:ext cx="348267" cy="530699"/>
            </a:xfrm>
            <a:prstGeom prst="rect">
              <a:avLst/>
            </a:prstGeom>
            <a:noFill/>
            <a:ln>
              <a:noFill/>
            </a:ln>
          </p:spPr>
        </p:pic>
        <p:sp>
          <p:nvSpPr>
            <p:cNvPr id="358" name="Shape 358"/>
            <p:cNvSpPr txBox="1"/>
            <p:nvPr/>
          </p:nvSpPr>
          <p:spPr>
            <a:xfrm>
              <a:off x="6962775" y="28176050"/>
              <a:ext cx="3000000" cy="3000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sp>
        <p:nvSpPr>
          <p:cNvPr id="359" name="Shape 359"/>
          <p:cNvSpPr txBox="1"/>
          <p:nvPr/>
        </p:nvSpPr>
        <p:spPr>
          <a:xfrm>
            <a:off x="11594435" y="29059300"/>
            <a:ext cx="5101800" cy="10601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2900" b="1" i="0" u="none" strike="noStrike" cap="none">
                <a:solidFill>
                  <a:srgbClr val="000000"/>
                </a:solidFill>
                <a:latin typeface="Trebuchet MS"/>
                <a:ea typeface="Trebuchet MS"/>
                <a:cs typeface="Trebuchet MS"/>
                <a:sym typeface="Trebuchet MS"/>
              </a:rPr>
              <a:t>Parametric-Aware Dependent Selection</a:t>
            </a:r>
          </a:p>
        </p:txBody>
      </p:sp>
      <p:sp>
        <p:nvSpPr>
          <p:cNvPr id="360" name="Shape 360"/>
          <p:cNvSpPr txBox="1"/>
          <p:nvPr/>
        </p:nvSpPr>
        <p:spPr>
          <a:xfrm>
            <a:off x="11887099" y="30075900"/>
            <a:ext cx="4787700" cy="1638000"/>
          </a:xfrm>
          <a:prstGeom prst="rect">
            <a:avLst/>
          </a:prstGeom>
          <a:noFill/>
          <a:ln>
            <a:noFill/>
          </a:ln>
        </p:spPr>
        <p:txBody>
          <a:bodyPr lIns="91425" tIns="91425" rIns="91425" bIns="91425" anchor="t"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Gates that do not greatly impact delay are mapped</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4A86E8"/>
              </a:solidFill>
              <a:latin typeface="Times New Roman"/>
              <a:ea typeface="Times New Roman"/>
              <a:cs typeface="Times New Roman"/>
              <a:sym typeface="Times New Roman"/>
            </a:endParaRPr>
          </a:p>
        </p:txBody>
      </p:sp>
      <p:pic>
        <p:nvPicPr>
          <p:cNvPr id="361" name="Shape 361"/>
          <p:cNvPicPr preferRelativeResize="0"/>
          <p:nvPr/>
        </p:nvPicPr>
        <p:blipFill rotWithShape="1">
          <a:blip r:embed="rId20">
            <a:alphaModFix/>
          </a:blip>
          <a:srcRect/>
          <a:stretch/>
        </p:blipFill>
        <p:spPr>
          <a:xfrm>
            <a:off x="17536975" y="29075468"/>
            <a:ext cx="3479400" cy="2611173"/>
          </a:xfrm>
          <a:prstGeom prst="rect">
            <a:avLst/>
          </a:prstGeom>
          <a:noFill/>
          <a:ln>
            <a:noFill/>
          </a:ln>
        </p:spPr>
      </p:pic>
      <p:sp>
        <p:nvSpPr>
          <p:cNvPr id="362" name="Shape 362"/>
          <p:cNvSpPr txBox="1">
            <a:spLocks noGrp="1"/>
          </p:cNvSpPr>
          <p:nvPr>
            <p:ph type="body" idx="1"/>
          </p:nvPr>
        </p:nvSpPr>
        <p:spPr>
          <a:xfrm>
            <a:off x="968425" y="9735085"/>
            <a:ext cx="10046999" cy="1407000"/>
          </a:xfrm>
          <a:prstGeom prst="rect">
            <a:avLst/>
          </a:prstGeom>
          <a:noFill/>
          <a:ln>
            <a:noFill/>
          </a:ln>
        </p:spPr>
        <p:txBody>
          <a:bodyPr lIns="228575" tIns="228575" rIns="228575" bIns="228575"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3600" b="1" i="0" u="none" strike="noStrike" cap="none">
                <a:solidFill>
                  <a:srgbClr val="000000"/>
                </a:solidFill>
                <a:latin typeface="Trebuchet MS"/>
                <a:ea typeface="Trebuchet MS"/>
                <a:cs typeface="Trebuchet MS"/>
                <a:sym typeface="Trebuchet MS"/>
              </a:rPr>
              <a:t>Spin Transfer Torque Random Access Memory (STTRAM)</a:t>
            </a:r>
          </a:p>
        </p:txBody>
      </p:sp>
      <p:pic>
        <p:nvPicPr>
          <p:cNvPr id="363" name="Shape 363"/>
          <p:cNvPicPr preferRelativeResize="0"/>
          <p:nvPr/>
        </p:nvPicPr>
        <p:blipFill rotWithShape="1">
          <a:blip r:embed="rId21">
            <a:alphaModFix/>
          </a:blip>
          <a:srcRect/>
          <a:stretch/>
        </p:blipFill>
        <p:spPr>
          <a:xfrm>
            <a:off x="5000725" y="11966078"/>
            <a:ext cx="5929500" cy="3215700"/>
          </a:xfrm>
          <a:prstGeom prst="rect">
            <a:avLst/>
          </a:prstGeom>
          <a:noFill/>
          <a:ln>
            <a:noFill/>
          </a:ln>
        </p:spPr>
      </p:pic>
      <p:sp>
        <p:nvSpPr>
          <p:cNvPr id="364" name="Shape 364"/>
          <p:cNvSpPr/>
          <p:nvPr/>
        </p:nvSpPr>
        <p:spPr>
          <a:xfrm>
            <a:off x="5947625" y="12054375"/>
            <a:ext cx="1883099" cy="2069100"/>
          </a:xfrm>
          <a:prstGeom prst="wedgeRectCallout">
            <a:avLst>
              <a:gd name="adj1" fmla="val 82942"/>
              <a:gd name="adj2" fmla="val -12184"/>
            </a:avLst>
          </a:prstGeom>
          <a:noFill/>
          <a:ln w="19050" cap="flat" cmpd="sng">
            <a:solidFill>
              <a:srgbClr val="1B3861"/>
            </a:solidFill>
            <a:prstDash val="lg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5" name="Shape 365"/>
          <p:cNvSpPr txBox="1"/>
          <p:nvPr/>
        </p:nvSpPr>
        <p:spPr>
          <a:xfrm>
            <a:off x="1340125" y="11184985"/>
            <a:ext cx="4525974" cy="5056500"/>
          </a:xfrm>
          <a:prstGeom prst="rect">
            <a:avLst/>
          </a:prstGeom>
          <a:noFill/>
          <a:ln>
            <a:noFill/>
          </a:ln>
        </p:spPr>
        <p:txBody>
          <a:bodyPr lIns="91425" tIns="91425" rIns="91425" bIns="91425" anchor="t"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STT technology offers non-volatile information storage using Magnetic Tunnel Junctions (MTJ) </a:t>
            </a:r>
          </a:p>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Offers more flexibility compared to current information storage technology such as DRAM, SRAM</a:t>
            </a:r>
          </a:p>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Reconfigurable memory technology</a:t>
            </a:r>
          </a:p>
        </p:txBody>
      </p:sp>
      <p:sp>
        <p:nvSpPr>
          <p:cNvPr id="366" name="Shape 366"/>
          <p:cNvSpPr txBox="1"/>
          <p:nvPr/>
        </p:nvSpPr>
        <p:spPr>
          <a:xfrm>
            <a:off x="22205875" y="5902525"/>
            <a:ext cx="10046999"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Individual Gate Mapping Results</a:t>
            </a:r>
          </a:p>
        </p:txBody>
      </p:sp>
      <p:sp>
        <p:nvSpPr>
          <p:cNvPr id="367" name="Shape 367"/>
          <p:cNvSpPr txBox="1"/>
          <p:nvPr/>
        </p:nvSpPr>
        <p:spPr>
          <a:xfrm>
            <a:off x="22205875" y="19239925"/>
            <a:ext cx="10046999"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Multiple Gate Mapping Results</a:t>
            </a:r>
          </a:p>
        </p:txBody>
      </p:sp>
      <p:pic>
        <p:nvPicPr>
          <p:cNvPr id="368" name="Shape 368"/>
          <p:cNvPicPr preferRelativeResize="0"/>
          <p:nvPr/>
        </p:nvPicPr>
        <p:blipFill rotWithShape="1">
          <a:blip r:embed="rId22">
            <a:alphaModFix/>
          </a:blip>
          <a:srcRect/>
          <a:stretch/>
        </p:blipFill>
        <p:spPr>
          <a:xfrm>
            <a:off x="27531300" y="13518200"/>
            <a:ext cx="4682399" cy="4111625"/>
          </a:xfrm>
          <a:prstGeom prst="rect">
            <a:avLst/>
          </a:prstGeom>
          <a:noFill/>
          <a:ln>
            <a:noFill/>
          </a:ln>
        </p:spPr>
      </p:pic>
      <p:sp>
        <p:nvSpPr>
          <p:cNvPr id="369" name="Shape 369"/>
          <p:cNvSpPr txBox="1"/>
          <p:nvPr/>
        </p:nvSpPr>
        <p:spPr>
          <a:xfrm>
            <a:off x="27511550" y="17703512"/>
            <a:ext cx="5002200" cy="1365598"/>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rgbClr val="000000"/>
                </a:solidFill>
                <a:latin typeface="Times New Roman"/>
                <a:ea typeface="Times New Roman"/>
                <a:cs typeface="Times New Roman"/>
                <a:sym typeface="Times New Roman"/>
              </a:rPr>
              <a:t>PDP is the most accurate way to compared all the mapped gates</a:t>
            </a:r>
          </a:p>
        </p:txBody>
      </p:sp>
      <p:sp>
        <p:nvSpPr>
          <p:cNvPr id="370" name="Shape 370"/>
          <p:cNvSpPr txBox="1"/>
          <p:nvPr/>
        </p:nvSpPr>
        <p:spPr>
          <a:xfrm>
            <a:off x="22658098" y="25193100"/>
            <a:ext cx="4682399" cy="11829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rgbClr val="000000"/>
                </a:solidFill>
                <a:latin typeface="Times New Roman"/>
                <a:ea typeface="Times New Roman"/>
                <a:cs typeface="Times New Roman"/>
                <a:sym typeface="Times New Roman"/>
              </a:rPr>
              <a:t>Independent selection produced no delay overhead</a:t>
            </a:r>
          </a:p>
        </p:txBody>
      </p:sp>
      <p:sp>
        <p:nvSpPr>
          <p:cNvPr id="371" name="Shape 371"/>
          <p:cNvSpPr txBox="1"/>
          <p:nvPr/>
        </p:nvSpPr>
        <p:spPr>
          <a:xfrm>
            <a:off x="27314975" y="25402350"/>
            <a:ext cx="4682399" cy="11829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rgbClr val="000000"/>
                </a:solidFill>
                <a:latin typeface="Times New Roman"/>
                <a:ea typeface="Times New Roman"/>
                <a:cs typeface="Times New Roman"/>
                <a:sym typeface="Times New Roman"/>
              </a:rPr>
              <a:t>Parametric-aware dependent selection required the most power</a:t>
            </a:r>
          </a:p>
        </p:txBody>
      </p:sp>
      <p:sp>
        <p:nvSpPr>
          <p:cNvPr id="372" name="Shape 372"/>
          <p:cNvSpPr txBox="1"/>
          <p:nvPr/>
        </p:nvSpPr>
        <p:spPr>
          <a:xfrm>
            <a:off x="22667023" y="30536900"/>
            <a:ext cx="4682399" cy="11829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chemeClr val="dk1"/>
                </a:solidFill>
                <a:latin typeface="Times New Roman"/>
                <a:ea typeface="Times New Roman"/>
                <a:cs typeface="Times New Roman"/>
                <a:sym typeface="Times New Roman"/>
              </a:rPr>
              <a:t>Parametric-aware dependent selection occupies the most area</a:t>
            </a:r>
          </a:p>
        </p:txBody>
      </p:sp>
      <p:sp>
        <p:nvSpPr>
          <p:cNvPr id="373" name="Shape 373"/>
          <p:cNvSpPr txBox="1"/>
          <p:nvPr/>
        </p:nvSpPr>
        <p:spPr>
          <a:xfrm>
            <a:off x="27314975" y="30536900"/>
            <a:ext cx="4682399" cy="1182900"/>
          </a:xfrm>
          <a:prstGeom prst="rect">
            <a:avLst/>
          </a:prstGeom>
          <a:noFill/>
          <a:ln>
            <a:noFill/>
          </a:ln>
        </p:spPr>
        <p:txBody>
          <a:bodyPr lIns="91425" tIns="91425" rIns="91425" bIns="91425" anchor="ctr"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400" b="0" i="0" u="none" strike="noStrike" cap="none">
                <a:solidFill>
                  <a:schemeClr val="dk1"/>
                </a:solidFill>
                <a:latin typeface="Times New Roman"/>
                <a:ea typeface="Times New Roman"/>
                <a:cs typeface="Times New Roman"/>
                <a:sym typeface="Times New Roman"/>
              </a:rPr>
              <a:t>Parametric-aware dependent selection rated highest in PDP</a:t>
            </a:r>
          </a:p>
        </p:txBody>
      </p:sp>
      <p:pic>
        <p:nvPicPr>
          <p:cNvPr id="374" name="Shape 374"/>
          <p:cNvPicPr preferRelativeResize="0"/>
          <p:nvPr/>
        </p:nvPicPr>
        <p:blipFill rotWithShape="1">
          <a:blip r:embed="rId23">
            <a:alphaModFix/>
          </a:blip>
          <a:srcRect/>
          <a:stretch/>
        </p:blipFill>
        <p:spPr>
          <a:xfrm>
            <a:off x="7082275" y="21795117"/>
            <a:ext cx="3295500" cy="2069100"/>
          </a:xfrm>
          <a:prstGeom prst="rect">
            <a:avLst/>
          </a:prstGeom>
          <a:noFill/>
          <a:ln>
            <a:noFill/>
          </a:ln>
        </p:spPr>
      </p:pic>
      <p:pic>
        <p:nvPicPr>
          <p:cNvPr id="375" name="Shape 375" descr="critical_path_dep.png"/>
          <p:cNvPicPr preferRelativeResize="0"/>
          <p:nvPr/>
        </p:nvPicPr>
        <p:blipFill rotWithShape="1">
          <a:blip r:embed="rId24">
            <a:alphaModFix/>
          </a:blip>
          <a:srcRect/>
          <a:stretch/>
        </p:blipFill>
        <p:spPr>
          <a:xfrm>
            <a:off x="33331375" y="12735449"/>
            <a:ext cx="4565322" cy="3414399"/>
          </a:xfrm>
          <a:prstGeom prst="rect">
            <a:avLst/>
          </a:prstGeom>
          <a:noFill/>
          <a:ln>
            <a:noFill/>
          </a:ln>
        </p:spPr>
      </p:pic>
      <p:pic>
        <p:nvPicPr>
          <p:cNvPr id="376" name="Shape 376" descr="critical_path_par.png"/>
          <p:cNvPicPr preferRelativeResize="0"/>
          <p:nvPr/>
        </p:nvPicPr>
        <p:blipFill rotWithShape="1">
          <a:blip r:embed="rId25">
            <a:alphaModFix/>
          </a:blip>
          <a:srcRect/>
          <a:stretch/>
        </p:blipFill>
        <p:spPr>
          <a:xfrm>
            <a:off x="38125300" y="12732799"/>
            <a:ext cx="4565312" cy="3419698"/>
          </a:xfrm>
          <a:prstGeom prst="rect">
            <a:avLst/>
          </a:prstGeom>
          <a:noFill/>
          <a:ln>
            <a:noFill/>
          </a:ln>
        </p:spPr>
      </p:pic>
      <p:sp>
        <p:nvSpPr>
          <p:cNvPr id="377" name="Shape 377"/>
          <p:cNvSpPr txBox="1"/>
          <p:nvPr/>
        </p:nvSpPr>
        <p:spPr>
          <a:xfrm>
            <a:off x="32971150" y="5899925"/>
            <a:ext cx="10046999" cy="753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Trebuchet MS"/>
              <a:buNone/>
            </a:pPr>
            <a:r>
              <a:rPr lang="en-US" sz="3600" b="1" i="0" u="none" strike="noStrike" cap="none">
                <a:solidFill>
                  <a:srgbClr val="000000"/>
                </a:solidFill>
                <a:latin typeface="Trebuchet MS"/>
                <a:ea typeface="Trebuchet MS"/>
                <a:cs typeface="Trebuchet MS"/>
                <a:sym typeface="Trebuchet MS"/>
              </a:rPr>
              <a:t>Change in Critical Output</a:t>
            </a:r>
          </a:p>
        </p:txBody>
      </p:sp>
      <p:sp>
        <p:nvSpPr>
          <p:cNvPr id="378" name="Shape 378"/>
          <p:cNvSpPr txBox="1"/>
          <p:nvPr/>
        </p:nvSpPr>
        <p:spPr>
          <a:xfrm>
            <a:off x="38287625" y="9140000"/>
            <a:ext cx="4474500" cy="3215700"/>
          </a:xfrm>
          <a:prstGeom prst="rect">
            <a:avLst/>
          </a:prstGeom>
          <a:noFill/>
          <a:ln>
            <a:noFill/>
          </a:ln>
        </p:spPr>
        <p:txBody>
          <a:bodyPr lIns="91425" tIns="91425" rIns="91425" bIns="91425" anchor="t" anchorCtr="0">
            <a:noAutofit/>
          </a:bodyPr>
          <a:lstStyle/>
          <a:p>
            <a:pPr marL="457200" marR="0" lvl="0" indent="-381000" algn="just" rtl="0">
              <a:lnSpc>
                <a:spcPct val="100000"/>
              </a:lnSpc>
              <a:spcBef>
                <a:spcPts val="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Critical path does not change when mapping independent selections</a:t>
            </a:r>
          </a:p>
          <a:p>
            <a:pPr marL="457200" marR="0" lvl="0" indent="-381000" algn="just" rtl="0">
              <a:lnSpc>
                <a:spcPct val="100000"/>
              </a:lnSpc>
              <a:spcBef>
                <a:spcPts val="1000"/>
              </a:spcBef>
              <a:spcAft>
                <a:spcPts val="0"/>
              </a:spcAft>
              <a:buClr>
                <a:srgbClr val="000000"/>
              </a:buClr>
              <a:buSzPct val="100000"/>
              <a:buFont typeface="Times New Roman"/>
              <a:buChar char="●"/>
            </a:pPr>
            <a:r>
              <a:rPr lang="en-US" sz="2800" b="0" i="0" u="none" strike="noStrike" cap="none">
                <a:solidFill>
                  <a:srgbClr val="000000"/>
                </a:solidFill>
                <a:latin typeface="Times New Roman"/>
                <a:ea typeface="Times New Roman"/>
                <a:cs typeface="Times New Roman"/>
                <a:sym typeface="Times New Roman"/>
              </a:rPr>
              <a:t>Critical path changes when mapping dependent and parametric-aware dependent selections</a:t>
            </a:r>
          </a:p>
          <a:p>
            <a:pPr marL="0" marR="0" lvl="0" indent="0" algn="just" rtl="0">
              <a:lnSpc>
                <a:spcPct val="100000"/>
              </a:lnSpc>
              <a:spcBef>
                <a:spcPts val="1000"/>
              </a:spcBef>
              <a:spcAft>
                <a:spcPts val="0"/>
              </a:spcAft>
              <a:buClr>
                <a:srgbClr val="000000"/>
              </a:buClr>
              <a:buFont typeface="Arial"/>
              <a:buNone/>
            </a:pPr>
            <a:endParaRPr sz="2800" b="0" i="0" u="none" strike="noStrike" cap="none">
              <a:solidFill>
                <a:srgbClr val="000000"/>
              </a:solidFill>
              <a:latin typeface="Times New Roman"/>
              <a:ea typeface="Times New Roman"/>
              <a:cs typeface="Times New Roman"/>
              <a:sym typeface="Times New Roman"/>
            </a:endParaRPr>
          </a:p>
        </p:txBody>
      </p:sp>
      <p:sp>
        <p:nvSpPr>
          <p:cNvPr id="379" name="Shape 379"/>
          <p:cNvSpPr txBox="1"/>
          <p:nvPr/>
        </p:nvSpPr>
        <p:spPr>
          <a:xfrm>
            <a:off x="32920625" y="6830900"/>
            <a:ext cx="10046999" cy="1351500"/>
          </a:xfrm>
          <a:prstGeom prst="rect">
            <a:avLst/>
          </a:prstGeom>
          <a:noFill/>
          <a:ln>
            <a:noFill/>
          </a:ln>
        </p:spPr>
        <p:txBody>
          <a:bodyPr lIns="91425" tIns="91425" rIns="91425" bIns="91425" anchor="t" anchorCtr="0">
            <a:noAutofit/>
          </a:bodyPr>
          <a:lstStyle/>
          <a:p>
            <a:pPr marL="457200" marR="0" lvl="0" indent="0" algn="l" rtl="0">
              <a:lnSpc>
                <a:spcPct val="100000"/>
              </a:lnSpc>
              <a:spcBef>
                <a:spcPts val="0"/>
              </a:spcBef>
              <a:spcAft>
                <a:spcPts val="0"/>
              </a:spcAft>
              <a:buClr>
                <a:srgbClr val="000000"/>
              </a:buClr>
              <a:buFont typeface="Arial"/>
              <a:buNone/>
            </a:pPr>
            <a:endParaRPr sz="2400" b="1" i="0" u="none" strike="noStrike" cap="none">
              <a:solidFill>
                <a:srgbClr val="000000"/>
              </a:solidFill>
              <a:latin typeface="Times New Roman"/>
              <a:ea typeface="Times New Roman"/>
              <a:cs typeface="Times New Roman"/>
              <a:sym typeface="Times New Roman"/>
            </a:endParaRPr>
          </a:p>
        </p:txBody>
      </p:sp>
      <p:sp>
        <p:nvSpPr>
          <p:cNvPr id="380" name="Shape 380"/>
          <p:cNvSpPr txBox="1"/>
          <p:nvPr/>
        </p:nvSpPr>
        <p:spPr>
          <a:xfrm>
            <a:off x="33170675" y="6648050"/>
            <a:ext cx="9707400" cy="163800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0000"/>
              </a:buClr>
              <a:buSzPct val="25000"/>
              <a:buFont typeface="Times New Roman"/>
              <a:buNone/>
            </a:pPr>
            <a:r>
              <a:rPr lang="en-US" sz="2800" b="0" i="0" u="none" strike="noStrike" cap="none">
                <a:solidFill>
                  <a:srgbClr val="000000"/>
                </a:solidFill>
                <a:latin typeface="Times New Roman"/>
                <a:ea typeface="Times New Roman"/>
                <a:cs typeface="Times New Roman"/>
                <a:sym typeface="Times New Roman"/>
              </a:rPr>
              <a:t>The critical output is the indication of where the critical path ends. When mapping the gates, we also focused on the whether or not the critical output changes. This change in the critical output meant that the critical path had changed as well; this tells us which specific mappings cause significant delay.  </a:t>
            </a:r>
          </a:p>
        </p:txBody>
      </p:sp>
      <p:sp>
        <p:nvSpPr>
          <p:cNvPr id="381" name="Shape 381"/>
          <p:cNvSpPr txBox="1"/>
          <p:nvPr/>
        </p:nvSpPr>
        <p:spPr>
          <a:xfrm>
            <a:off x="22375675" y="6656425"/>
            <a:ext cx="9855900" cy="135150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0000"/>
              </a:buClr>
              <a:buSzPct val="25000"/>
              <a:buFont typeface="Times New Roman"/>
              <a:buNone/>
            </a:pPr>
            <a:r>
              <a:rPr lang="en-US" sz="2800" b="0" i="0" u="none" strike="noStrike" cap="none">
                <a:solidFill>
                  <a:srgbClr val="000000"/>
                </a:solidFill>
                <a:latin typeface="Times New Roman"/>
                <a:ea typeface="Times New Roman"/>
                <a:cs typeface="Times New Roman"/>
                <a:sym typeface="Times New Roman"/>
              </a:rPr>
              <a:t>All the 30 gates in the 4-bit adder were individually mapped to measure the time delay, active power consumption, area and power delay product. Data is then compared to that of all Custom CMOS.</a:t>
            </a:r>
          </a:p>
        </p:txBody>
      </p:sp>
      <p:sp>
        <p:nvSpPr>
          <p:cNvPr id="382" name="Shape 382"/>
          <p:cNvSpPr txBox="1"/>
          <p:nvPr/>
        </p:nvSpPr>
        <p:spPr>
          <a:xfrm>
            <a:off x="22375675" y="20152700"/>
            <a:ext cx="9707400" cy="135150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0000"/>
              </a:buClr>
              <a:buSzPct val="25000"/>
              <a:buFont typeface="Times New Roman"/>
              <a:buNone/>
            </a:pPr>
            <a:r>
              <a:rPr lang="en-US" sz="2400" b="0" i="0" u="none" strike="noStrike" cap="none">
                <a:solidFill>
                  <a:srgbClr val="000000"/>
                </a:solidFill>
                <a:latin typeface="Times New Roman"/>
                <a:ea typeface="Times New Roman"/>
                <a:cs typeface="Times New Roman"/>
                <a:sym typeface="Times New Roman"/>
              </a:rPr>
              <a:t>Multiple gates were selected using the algorithms and the individual mapping results. Most gates that produced delay overhead were not selected. Selected gates with delay overhead were chosen to protect vulnerability. </a:t>
            </a:r>
          </a:p>
        </p:txBody>
      </p:sp>
      <p:pic>
        <p:nvPicPr>
          <p:cNvPr id="383" name="Shape 383"/>
          <p:cNvPicPr preferRelativeResize="0"/>
          <p:nvPr/>
        </p:nvPicPr>
        <p:blipFill rotWithShape="1">
          <a:blip r:embed="rId9">
            <a:alphaModFix/>
          </a:blip>
          <a:srcRect/>
          <a:stretch/>
        </p:blipFill>
        <p:spPr>
          <a:xfrm>
            <a:off x="33331375" y="9097624"/>
            <a:ext cx="4565326" cy="3406901"/>
          </a:xfrm>
          <a:prstGeom prst="rect">
            <a:avLst/>
          </a:prstGeom>
          <a:noFill/>
          <a:ln>
            <a:noFill/>
          </a:ln>
        </p:spPr>
      </p:pic>
      <p:sp>
        <p:nvSpPr>
          <p:cNvPr id="384" name="Shape 384"/>
          <p:cNvSpPr txBox="1"/>
          <p:nvPr/>
        </p:nvSpPr>
        <p:spPr>
          <a:xfrm>
            <a:off x="7160675" y="23774400"/>
            <a:ext cx="3295500" cy="10601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800" b="0" i="0" u="none" strike="noStrike" cap="none">
                <a:solidFill>
                  <a:srgbClr val="000000"/>
                </a:solidFill>
                <a:latin typeface="Times New Roman"/>
                <a:ea typeface="Times New Roman"/>
                <a:cs typeface="Times New Roman"/>
                <a:sym typeface="Times New Roman"/>
              </a:rPr>
              <a:t>Microscopic view of MTJ</a:t>
            </a:r>
          </a:p>
          <a:p>
            <a:pPr marL="0" marR="0" lvl="0" indent="0" algn="l" rtl="0">
              <a:lnSpc>
                <a:spcPct val="100000"/>
              </a:lnSpc>
              <a:spcBef>
                <a:spcPts val="0"/>
              </a:spcBef>
              <a:spcAft>
                <a:spcPts val="0"/>
              </a:spcAft>
              <a:buClr>
                <a:srgbClr val="000000"/>
              </a:buClr>
              <a:buSzPct val="25000"/>
              <a:buFont typeface="Times New Roman"/>
              <a:buNone/>
            </a:pPr>
            <a:r>
              <a:rPr lang="en-US" sz="1800" b="0" i="0" u="none" strike="noStrike" cap="none">
                <a:solidFill>
                  <a:srgbClr val="000000"/>
                </a:solidFill>
                <a:latin typeface="Times New Roman"/>
                <a:ea typeface="Times New Roman"/>
                <a:cs typeface="Times New Roman"/>
                <a:sym typeface="Times New Roman"/>
              </a:rPr>
              <a:t>[T. Kawahara, Microelectronics Reliability Jr.]</a:t>
            </a:r>
          </a:p>
        </p:txBody>
      </p:sp>
      <p:sp>
        <p:nvSpPr>
          <p:cNvPr id="385" name="Shape 385"/>
          <p:cNvSpPr txBox="1"/>
          <p:nvPr/>
        </p:nvSpPr>
        <p:spPr>
          <a:xfrm>
            <a:off x="3675925" y="30702525"/>
            <a:ext cx="2876100" cy="57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Times New Roman"/>
              <a:buNone/>
            </a:pPr>
            <a:r>
              <a:rPr lang="en-US" sz="1800" b="0" i="0" u="none" strike="noStrike" cap="none">
                <a:solidFill>
                  <a:srgbClr val="000000"/>
                </a:solidFill>
                <a:latin typeface="Times New Roman"/>
                <a:ea typeface="Times New Roman"/>
                <a:cs typeface="Times New Roman"/>
                <a:sym typeface="Times New Roman"/>
              </a:rPr>
              <a:t>[Hamid Mahmoodi, 2016]</a:t>
            </a:r>
          </a:p>
        </p:txBody>
      </p:sp>
      <p:sp>
        <p:nvSpPr>
          <p:cNvPr id="386" name="Shape 386"/>
          <p:cNvSpPr txBox="1"/>
          <p:nvPr/>
        </p:nvSpPr>
        <p:spPr>
          <a:xfrm>
            <a:off x="317477" y="31800615"/>
            <a:ext cx="184666"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87" name="Shape 387"/>
          <p:cNvPicPr preferRelativeResize="0"/>
          <p:nvPr/>
        </p:nvPicPr>
        <p:blipFill rotWithShape="1">
          <a:blip r:embed="rId26">
            <a:alphaModFix/>
          </a:blip>
          <a:srcRect/>
          <a:stretch/>
        </p:blipFill>
        <p:spPr>
          <a:xfrm>
            <a:off x="440575" y="607225"/>
            <a:ext cx="2876100" cy="2876100"/>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1568"/>
              </a:srgbClr>
            </a:outerShdw>
          </a:effectLst>
        </p:spPr>
      </p:pic>
      <p:pic>
        <p:nvPicPr>
          <p:cNvPr id="388" name="Shape 388"/>
          <p:cNvPicPr preferRelativeResize="0"/>
          <p:nvPr/>
        </p:nvPicPr>
        <p:blipFill rotWithShape="1">
          <a:blip r:embed="rId27">
            <a:alphaModFix/>
          </a:blip>
          <a:srcRect/>
          <a:stretch/>
        </p:blipFill>
        <p:spPr>
          <a:xfrm>
            <a:off x="40574525" y="607225"/>
            <a:ext cx="2876100" cy="2876100"/>
          </a:xfrm>
          <a:prstGeom prst="ellipse">
            <a:avLst/>
          </a:prstGeom>
          <a:noFill/>
          <a:ln w="63500" cap="rnd" cmpd="sng">
            <a:solidFill>
              <a:srgbClr val="333333"/>
            </a:solidFill>
            <a:prstDash val="solid"/>
            <a:round/>
            <a:headEnd type="none" w="med" len="med"/>
            <a:tailEnd type="none" w="med" len="med"/>
          </a:ln>
          <a:effectLst>
            <a:outerShdw blurRad="381000" dist="292100" dir="5400000" sx="-80000" sy="-18000" rotWithShape="0">
              <a:srgbClr val="000000">
                <a:alpha val="21568"/>
              </a:srgbClr>
            </a:outerShdw>
          </a:effectLst>
        </p:spPr>
      </p:pic>
    </p:spTree>
  </p:cSld>
  <p:clrMapOvr>
    <a:masterClrMapping/>
  </p:clrMapOvr>
</p:sld>
</file>

<file path=ppt/theme/theme1.xml><?xml version="1.0" encoding="utf-8"?>
<a:theme xmlns:a="http://schemas.openxmlformats.org/drawingml/2006/main"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1138</Words>
  <Application>Microsoft Macintosh PowerPoint</Application>
  <PresentationFormat>Custom</PresentationFormat>
  <Paragraphs>103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36x48-Template-V2b</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Brandon Leung</cp:lastModifiedBy>
  <cp:revision>1</cp:revision>
  <dcterms:modified xsi:type="dcterms:W3CDTF">2017-02-15T05:12:35Z</dcterms:modified>
</cp:coreProperties>
</file>